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72" r:id="rId1"/>
  </p:sldMasterIdLst>
  <p:notesMasterIdLst>
    <p:notesMasterId r:id="rId30"/>
  </p:notesMasterIdLst>
  <p:sldIdLst>
    <p:sldId id="284" r:id="rId2"/>
    <p:sldId id="272" r:id="rId3"/>
    <p:sldId id="320" r:id="rId4"/>
    <p:sldId id="336" r:id="rId5"/>
    <p:sldId id="289" r:id="rId6"/>
    <p:sldId id="329" r:id="rId7"/>
    <p:sldId id="328" r:id="rId8"/>
    <p:sldId id="296" r:id="rId9"/>
    <p:sldId id="298" r:id="rId10"/>
    <p:sldId id="325" r:id="rId11"/>
    <p:sldId id="302" r:id="rId12"/>
    <p:sldId id="330" r:id="rId13"/>
    <p:sldId id="335" r:id="rId14"/>
    <p:sldId id="334" r:id="rId15"/>
    <p:sldId id="331" r:id="rId16"/>
    <p:sldId id="305" r:id="rId17"/>
    <p:sldId id="322" r:id="rId18"/>
    <p:sldId id="323" r:id="rId19"/>
    <p:sldId id="307" r:id="rId20"/>
    <p:sldId id="308" r:id="rId21"/>
    <p:sldId id="310" r:id="rId22"/>
    <p:sldId id="333" r:id="rId23"/>
    <p:sldId id="337" r:id="rId24"/>
    <p:sldId id="338" r:id="rId25"/>
    <p:sldId id="315" r:id="rId26"/>
    <p:sldId id="316" r:id="rId27"/>
    <p:sldId id="332" r:id="rId28"/>
    <p:sldId id="31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309450-6E17-4BBE-BFCA-DA4007CA32D1}" v="93" dt="2024-03-18T02:43:21.552"/>
    <p1510:client id="{B9B4777C-F4F5-4DE8-B4E6-6D79946AF300}" v="721" dt="2024-03-17T14:02:46.972"/>
    <p1510:client id="{B9D89E4C-8488-4465-8247-901DC174E8F6}" v="589" dt="2024-03-17T11:23:57.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58"/>
    <p:restoredTop sz="94943" autoAdjust="0"/>
  </p:normalViewPr>
  <p:slideViewPr>
    <p:cSldViewPr snapToGrid="0">
      <p:cViewPr varScale="1">
        <p:scale>
          <a:sx n="81" d="100"/>
          <a:sy n="81" d="100"/>
        </p:scale>
        <p:origin x="1075"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ata4.xml.rels><?xml version="1.0" encoding="UTF-8" standalone="yes"?>
<Relationships xmlns="http://schemas.openxmlformats.org/package/2006/relationships"><Relationship Id="rId2" Type="http://schemas.openxmlformats.org/officeDocument/2006/relationships/image" Target="../media/image25.svg"/><Relationship Id="rId1"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5.sv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65439A-00E6-4D60-A47A-9AB57B321DB8}" type="doc">
      <dgm:prSet loTypeId="urn:microsoft.com/office/officeart/2005/8/layout/process1" loCatId="process" qsTypeId="urn:microsoft.com/office/officeart/2005/8/quickstyle/simple1" qsCatId="simple" csTypeId="urn:microsoft.com/office/officeart/2005/8/colors/colorful5" csCatId="colorful" phldr="1"/>
      <dgm:spPr/>
    </dgm:pt>
    <dgm:pt modelId="{5FC5F6BD-C14B-421E-A51D-ECAA9A2B0EFE}">
      <dgm:prSet phldrT="[Text]"/>
      <dgm:spPr/>
      <dgm:t>
        <a:bodyPr/>
        <a:lstStyle/>
        <a:p>
          <a:r>
            <a:rPr lang="en-IN" b="1" dirty="0">
              <a:latin typeface="Times New Roman" panose="02020603050405020304" pitchFamily="18" charset="0"/>
              <a:cs typeface="Times New Roman" panose="02020603050405020304" pitchFamily="18" charset="0"/>
            </a:rPr>
            <a:t>Milestone 1:</a:t>
          </a:r>
        </a:p>
        <a:p>
          <a:r>
            <a:rPr lang="en-IN" b="0" dirty="0">
              <a:latin typeface="Times New Roman" panose="02020603050405020304" pitchFamily="18" charset="0"/>
              <a:cs typeface="Times New Roman" panose="02020603050405020304" pitchFamily="18" charset="0"/>
            </a:rPr>
            <a:t>Customer Analysis</a:t>
          </a:r>
          <a:endParaRPr lang="en-IN"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dgm:t>
    </dgm:pt>
    <dgm:pt modelId="{947F930F-F998-4EDB-9DF2-6648BE97A1D8}" type="parTrans" cxnId="{8D71F188-22CD-4D81-A7CE-21057E6A292D}">
      <dgm:prSet/>
      <dgm:spPr/>
      <dgm:t>
        <a:bodyPr/>
        <a:lstStyle/>
        <a:p>
          <a:endParaRPr lang="en-IN"/>
        </a:p>
      </dgm:t>
    </dgm:pt>
    <dgm:pt modelId="{EF4FB638-5744-45E9-8F9A-CB3BBF4B96FA}" type="sibTrans" cxnId="{8D71F188-22CD-4D81-A7CE-21057E6A292D}">
      <dgm:prSet/>
      <dgm:spPr/>
      <dgm:t>
        <a:bodyPr/>
        <a:lstStyle/>
        <a:p>
          <a:endParaRPr lang="en-IN"/>
        </a:p>
      </dgm:t>
    </dgm:pt>
    <dgm:pt modelId="{14FD63CB-86B3-4E81-A6C4-C8BE1A52B7A9}">
      <dgm:prSet phldrT="[Text]"/>
      <dgm:spPr/>
      <dgm:t>
        <a:bodyPr/>
        <a:lstStyle/>
        <a:p>
          <a:r>
            <a:rPr lang="en-IN" b="1" dirty="0">
              <a:latin typeface="Times New Roman" panose="02020603050405020304" pitchFamily="18" charset="0"/>
              <a:cs typeface="Times New Roman" panose="02020603050405020304" pitchFamily="18" charset="0"/>
            </a:rPr>
            <a:t>Milestone 2:</a:t>
          </a:r>
        </a:p>
        <a:p>
          <a:r>
            <a:rPr lang="en-IN" b="0" dirty="0">
              <a:latin typeface="Times New Roman" panose="02020603050405020304" pitchFamily="18" charset="0"/>
              <a:cs typeface="Times New Roman" panose="02020603050405020304" pitchFamily="18" charset="0"/>
            </a:rPr>
            <a:t>Exploratory data analysis for Purchase Analysis</a:t>
          </a:r>
        </a:p>
      </dgm:t>
    </dgm:pt>
    <dgm:pt modelId="{DA762343-6244-4D50-9E90-D39D059501CB}" type="parTrans" cxnId="{5920584E-48AE-457D-B386-A44B40CDEFD6}">
      <dgm:prSet/>
      <dgm:spPr/>
      <dgm:t>
        <a:bodyPr/>
        <a:lstStyle/>
        <a:p>
          <a:endParaRPr lang="en-IN"/>
        </a:p>
      </dgm:t>
    </dgm:pt>
    <dgm:pt modelId="{10944430-7DB1-48F3-AFF8-91C2ED38DB3C}" type="sibTrans" cxnId="{5920584E-48AE-457D-B386-A44B40CDEFD6}">
      <dgm:prSet/>
      <dgm:spPr/>
      <dgm:t>
        <a:bodyPr/>
        <a:lstStyle/>
        <a:p>
          <a:endParaRPr lang="en-IN"/>
        </a:p>
      </dgm:t>
    </dgm:pt>
    <dgm:pt modelId="{D94733A8-4074-4E2D-BCC6-23F2258F7034}">
      <dgm:prSet phldrT="[Text]"/>
      <dgm:spPr/>
      <dgm:t>
        <a:bodyPr/>
        <a:lstStyle/>
        <a:p>
          <a:r>
            <a:rPr lang="en-IN" b="1" dirty="0">
              <a:latin typeface="Times New Roman" panose="02020603050405020304" pitchFamily="18" charset="0"/>
              <a:cs typeface="Times New Roman" panose="02020603050405020304" pitchFamily="18" charset="0"/>
            </a:rPr>
            <a:t>Milestone 3:</a:t>
          </a:r>
        </a:p>
        <a:p>
          <a:r>
            <a:rPr lang="en-IN" b="0" dirty="0">
              <a:latin typeface="Times New Roman" panose="02020603050405020304" pitchFamily="18" charset="0"/>
              <a:cs typeface="Times New Roman" panose="02020603050405020304" pitchFamily="18" charset="0"/>
            </a:rPr>
            <a:t>Purchase Analysis</a:t>
          </a:r>
          <a:endParaRPr lang="en-IN" b="1" dirty="0">
            <a:latin typeface="Times New Roman" panose="02020603050405020304" pitchFamily="18" charset="0"/>
            <a:cs typeface="Times New Roman" panose="02020603050405020304" pitchFamily="18" charset="0"/>
          </a:endParaRPr>
        </a:p>
      </dgm:t>
    </dgm:pt>
    <dgm:pt modelId="{FC1D9A45-974B-4E70-88B1-E4FEF35F90C2}" type="parTrans" cxnId="{D458DAE2-8609-43FB-982A-FFC2BEDC7FB8}">
      <dgm:prSet/>
      <dgm:spPr/>
      <dgm:t>
        <a:bodyPr/>
        <a:lstStyle/>
        <a:p>
          <a:endParaRPr lang="en-IN"/>
        </a:p>
      </dgm:t>
    </dgm:pt>
    <dgm:pt modelId="{F7B77D55-A716-4111-ADE2-05E706C955CF}" type="sibTrans" cxnId="{D458DAE2-8609-43FB-982A-FFC2BEDC7FB8}">
      <dgm:prSet/>
      <dgm:spPr/>
      <dgm:t>
        <a:bodyPr/>
        <a:lstStyle/>
        <a:p>
          <a:endParaRPr lang="en-IN"/>
        </a:p>
      </dgm:t>
    </dgm:pt>
    <dgm:pt modelId="{08B66079-2BEF-EA4F-8826-3627C5978188}" type="pres">
      <dgm:prSet presAssocID="{6E65439A-00E6-4D60-A47A-9AB57B321DB8}" presName="Name0" presStyleCnt="0">
        <dgm:presLayoutVars>
          <dgm:dir/>
          <dgm:resizeHandles val="exact"/>
        </dgm:presLayoutVars>
      </dgm:prSet>
      <dgm:spPr/>
    </dgm:pt>
    <dgm:pt modelId="{22B8BEB2-761E-B149-9FC9-705252DC2F1B}" type="pres">
      <dgm:prSet presAssocID="{5FC5F6BD-C14B-421E-A51D-ECAA9A2B0EFE}" presName="node" presStyleLbl="node1" presStyleIdx="0" presStyleCnt="3">
        <dgm:presLayoutVars>
          <dgm:bulletEnabled val="1"/>
        </dgm:presLayoutVars>
      </dgm:prSet>
      <dgm:spPr/>
    </dgm:pt>
    <dgm:pt modelId="{7BDDD1C2-6B7F-BE40-B0C0-CB0F7D814371}" type="pres">
      <dgm:prSet presAssocID="{EF4FB638-5744-45E9-8F9A-CB3BBF4B96FA}" presName="sibTrans" presStyleLbl="sibTrans2D1" presStyleIdx="0" presStyleCnt="2"/>
      <dgm:spPr/>
    </dgm:pt>
    <dgm:pt modelId="{E59E5E10-F305-984E-A0BC-D94D84E59C8A}" type="pres">
      <dgm:prSet presAssocID="{EF4FB638-5744-45E9-8F9A-CB3BBF4B96FA}" presName="connectorText" presStyleLbl="sibTrans2D1" presStyleIdx="0" presStyleCnt="2"/>
      <dgm:spPr/>
    </dgm:pt>
    <dgm:pt modelId="{E9143A96-D583-7446-814B-492C5BB47083}" type="pres">
      <dgm:prSet presAssocID="{14FD63CB-86B3-4E81-A6C4-C8BE1A52B7A9}" presName="node" presStyleLbl="node1" presStyleIdx="1" presStyleCnt="3">
        <dgm:presLayoutVars>
          <dgm:bulletEnabled val="1"/>
        </dgm:presLayoutVars>
      </dgm:prSet>
      <dgm:spPr/>
    </dgm:pt>
    <dgm:pt modelId="{69E68D8B-E7BD-4F4B-AEF3-C7499CCC4274}" type="pres">
      <dgm:prSet presAssocID="{10944430-7DB1-48F3-AFF8-91C2ED38DB3C}" presName="sibTrans" presStyleLbl="sibTrans2D1" presStyleIdx="1" presStyleCnt="2"/>
      <dgm:spPr/>
    </dgm:pt>
    <dgm:pt modelId="{9F7ED71F-F309-D741-9F32-4C8B0A330F29}" type="pres">
      <dgm:prSet presAssocID="{10944430-7DB1-48F3-AFF8-91C2ED38DB3C}" presName="connectorText" presStyleLbl="sibTrans2D1" presStyleIdx="1" presStyleCnt="2"/>
      <dgm:spPr/>
    </dgm:pt>
    <dgm:pt modelId="{4AAE1447-F508-9849-8868-97A92D58C7F0}" type="pres">
      <dgm:prSet presAssocID="{D94733A8-4074-4E2D-BCC6-23F2258F7034}" presName="node" presStyleLbl="node1" presStyleIdx="2" presStyleCnt="3">
        <dgm:presLayoutVars>
          <dgm:bulletEnabled val="1"/>
        </dgm:presLayoutVars>
      </dgm:prSet>
      <dgm:spPr/>
    </dgm:pt>
  </dgm:ptLst>
  <dgm:cxnLst>
    <dgm:cxn modelId="{D505CE14-E04E-FA41-9DEE-8D1739A2E077}" type="presOf" srcId="{D94733A8-4074-4E2D-BCC6-23F2258F7034}" destId="{4AAE1447-F508-9849-8868-97A92D58C7F0}" srcOrd="0" destOrd="0" presId="urn:microsoft.com/office/officeart/2005/8/layout/process1"/>
    <dgm:cxn modelId="{9D030A2C-DF91-4140-8AD2-5E1C7F23169B}" type="presOf" srcId="{EF4FB638-5744-45E9-8F9A-CB3BBF4B96FA}" destId="{7BDDD1C2-6B7F-BE40-B0C0-CB0F7D814371}" srcOrd="0" destOrd="0" presId="urn:microsoft.com/office/officeart/2005/8/layout/process1"/>
    <dgm:cxn modelId="{430A9843-43A2-484F-9EF9-C0EC68E48397}" type="presOf" srcId="{5FC5F6BD-C14B-421E-A51D-ECAA9A2B0EFE}" destId="{22B8BEB2-761E-B149-9FC9-705252DC2F1B}" srcOrd="0" destOrd="0" presId="urn:microsoft.com/office/officeart/2005/8/layout/process1"/>
    <dgm:cxn modelId="{5920584E-48AE-457D-B386-A44B40CDEFD6}" srcId="{6E65439A-00E6-4D60-A47A-9AB57B321DB8}" destId="{14FD63CB-86B3-4E81-A6C4-C8BE1A52B7A9}" srcOrd="1" destOrd="0" parTransId="{DA762343-6244-4D50-9E90-D39D059501CB}" sibTransId="{10944430-7DB1-48F3-AFF8-91C2ED38DB3C}"/>
    <dgm:cxn modelId="{CE813051-BBAC-6243-A76B-B7207418091E}" type="presOf" srcId="{10944430-7DB1-48F3-AFF8-91C2ED38DB3C}" destId="{9F7ED71F-F309-D741-9F32-4C8B0A330F29}" srcOrd="1" destOrd="0" presId="urn:microsoft.com/office/officeart/2005/8/layout/process1"/>
    <dgm:cxn modelId="{8D71F188-22CD-4D81-A7CE-21057E6A292D}" srcId="{6E65439A-00E6-4D60-A47A-9AB57B321DB8}" destId="{5FC5F6BD-C14B-421E-A51D-ECAA9A2B0EFE}" srcOrd="0" destOrd="0" parTransId="{947F930F-F998-4EDB-9DF2-6648BE97A1D8}" sibTransId="{EF4FB638-5744-45E9-8F9A-CB3BBF4B96FA}"/>
    <dgm:cxn modelId="{B331E9BE-EBA4-194C-89D3-CA06AD2EE165}" type="presOf" srcId="{14FD63CB-86B3-4E81-A6C4-C8BE1A52B7A9}" destId="{E9143A96-D583-7446-814B-492C5BB47083}" srcOrd="0" destOrd="0" presId="urn:microsoft.com/office/officeart/2005/8/layout/process1"/>
    <dgm:cxn modelId="{C1EFE3D2-1D14-B24D-9990-3E270CB60E6D}" type="presOf" srcId="{6E65439A-00E6-4D60-A47A-9AB57B321DB8}" destId="{08B66079-2BEF-EA4F-8826-3627C5978188}" srcOrd="0" destOrd="0" presId="urn:microsoft.com/office/officeart/2005/8/layout/process1"/>
    <dgm:cxn modelId="{D6B7A1D4-D066-A244-92ED-6F043A06E13D}" type="presOf" srcId="{EF4FB638-5744-45E9-8F9A-CB3BBF4B96FA}" destId="{E59E5E10-F305-984E-A0BC-D94D84E59C8A}" srcOrd="1" destOrd="0" presId="urn:microsoft.com/office/officeart/2005/8/layout/process1"/>
    <dgm:cxn modelId="{D458DAE2-8609-43FB-982A-FFC2BEDC7FB8}" srcId="{6E65439A-00E6-4D60-A47A-9AB57B321DB8}" destId="{D94733A8-4074-4E2D-BCC6-23F2258F7034}" srcOrd="2" destOrd="0" parTransId="{FC1D9A45-974B-4E70-88B1-E4FEF35F90C2}" sibTransId="{F7B77D55-A716-4111-ADE2-05E706C955CF}"/>
    <dgm:cxn modelId="{A8437AE4-C483-ED45-B44E-7F300D07DCF2}" type="presOf" srcId="{10944430-7DB1-48F3-AFF8-91C2ED38DB3C}" destId="{69E68D8B-E7BD-4F4B-AEF3-C7499CCC4274}" srcOrd="0" destOrd="0" presId="urn:microsoft.com/office/officeart/2005/8/layout/process1"/>
    <dgm:cxn modelId="{FAD03145-D038-AA42-A454-569406FED834}" type="presParOf" srcId="{08B66079-2BEF-EA4F-8826-3627C5978188}" destId="{22B8BEB2-761E-B149-9FC9-705252DC2F1B}" srcOrd="0" destOrd="0" presId="urn:microsoft.com/office/officeart/2005/8/layout/process1"/>
    <dgm:cxn modelId="{917B8926-4802-0F40-9CE6-24357D362D36}" type="presParOf" srcId="{08B66079-2BEF-EA4F-8826-3627C5978188}" destId="{7BDDD1C2-6B7F-BE40-B0C0-CB0F7D814371}" srcOrd="1" destOrd="0" presId="urn:microsoft.com/office/officeart/2005/8/layout/process1"/>
    <dgm:cxn modelId="{0793667A-F80C-294E-9DD5-94471D163AC6}" type="presParOf" srcId="{7BDDD1C2-6B7F-BE40-B0C0-CB0F7D814371}" destId="{E59E5E10-F305-984E-A0BC-D94D84E59C8A}" srcOrd="0" destOrd="0" presId="urn:microsoft.com/office/officeart/2005/8/layout/process1"/>
    <dgm:cxn modelId="{FBAE11FA-F1D6-944B-A967-7851604BCA8F}" type="presParOf" srcId="{08B66079-2BEF-EA4F-8826-3627C5978188}" destId="{E9143A96-D583-7446-814B-492C5BB47083}" srcOrd="2" destOrd="0" presId="urn:microsoft.com/office/officeart/2005/8/layout/process1"/>
    <dgm:cxn modelId="{B9057CC4-A759-9A45-BB7E-AC715617713C}" type="presParOf" srcId="{08B66079-2BEF-EA4F-8826-3627C5978188}" destId="{69E68D8B-E7BD-4F4B-AEF3-C7499CCC4274}" srcOrd="3" destOrd="0" presId="urn:microsoft.com/office/officeart/2005/8/layout/process1"/>
    <dgm:cxn modelId="{5DC79F40-5C5C-F54B-A82D-1612F4D514ED}" type="presParOf" srcId="{69E68D8B-E7BD-4F4B-AEF3-C7499CCC4274}" destId="{9F7ED71F-F309-D741-9F32-4C8B0A330F29}" srcOrd="0" destOrd="0" presId="urn:microsoft.com/office/officeart/2005/8/layout/process1"/>
    <dgm:cxn modelId="{AD08331B-0772-B942-9910-3555869B632E}" type="presParOf" srcId="{08B66079-2BEF-EA4F-8826-3627C5978188}" destId="{4AAE1447-F508-9849-8868-97A92D58C7F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96BC44-C496-41DE-BAB7-28C1323C7DA1}"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8F74C794-51E1-44CC-ACA7-F2E261D0481C}">
      <dgm:prSet/>
      <dgm:spPr/>
      <dgm:t>
        <a:bodyPr/>
        <a:lstStyle/>
        <a:p>
          <a:pPr>
            <a:lnSpc>
              <a:spcPct val="100000"/>
            </a:lnSpc>
          </a:pPr>
          <a:r>
            <a:rPr lang="en-US" b="1" dirty="0"/>
            <a:t>Segmentation Dataset</a:t>
          </a:r>
          <a:endParaRPr lang="en-US" dirty="0"/>
        </a:p>
      </dgm:t>
    </dgm:pt>
    <dgm:pt modelId="{B03A3E5E-72D7-4D54-9752-27FF724688F1}" type="parTrans" cxnId="{D1A25201-8A26-487C-A639-2B15282A0F7C}">
      <dgm:prSet/>
      <dgm:spPr/>
      <dgm:t>
        <a:bodyPr/>
        <a:lstStyle/>
        <a:p>
          <a:endParaRPr lang="en-US"/>
        </a:p>
      </dgm:t>
    </dgm:pt>
    <dgm:pt modelId="{0DF8BADB-B1E0-4854-B095-08EE07C78BC5}" type="sibTrans" cxnId="{D1A25201-8A26-487C-A639-2B15282A0F7C}">
      <dgm:prSet/>
      <dgm:spPr/>
      <dgm:t>
        <a:bodyPr/>
        <a:lstStyle/>
        <a:p>
          <a:endParaRPr lang="en-US"/>
        </a:p>
      </dgm:t>
    </dgm:pt>
    <dgm:pt modelId="{43E05F7E-8797-4BF7-B20F-6025DD1CA86A}">
      <dgm:prSet custT="1"/>
      <dgm:spPr/>
      <dgm:t>
        <a:bodyPr/>
        <a:lstStyle/>
        <a:p>
          <a:pPr>
            <a:lnSpc>
              <a:spcPct val="100000"/>
            </a:lnSpc>
          </a:pPr>
          <a:r>
            <a:rPr lang="en-US" sz="1400" dirty="0"/>
            <a:t>Contains information on the purchasing behavior of 2,000 individuals.</a:t>
          </a:r>
        </a:p>
      </dgm:t>
    </dgm:pt>
    <dgm:pt modelId="{C857B1BD-F992-44D8-BC1C-F44AF0E56D15}" type="parTrans" cxnId="{06B1CAD4-663D-4D08-B70C-CA7930CB47B0}">
      <dgm:prSet/>
      <dgm:spPr/>
      <dgm:t>
        <a:bodyPr/>
        <a:lstStyle/>
        <a:p>
          <a:endParaRPr lang="en-US"/>
        </a:p>
      </dgm:t>
    </dgm:pt>
    <dgm:pt modelId="{185EABD6-9023-4054-A7E8-01C85F06EE2F}" type="sibTrans" cxnId="{06B1CAD4-663D-4D08-B70C-CA7930CB47B0}">
      <dgm:prSet/>
      <dgm:spPr/>
      <dgm:t>
        <a:bodyPr/>
        <a:lstStyle/>
        <a:p>
          <a:endParaRPr lang="en-US"/>
        </a:p>
      </dgm:t>
    </dgm:pt>
    <dgm:pt modelId="{FF8BDE80-C27D-40E4-B4FD-392C6AE0F802}">
      <dgm:prSet custT="1"/>
      <dgm:spPr/>
      <dgm:t>
        <a:bodyPr/>
        <a:lstStyle/>
        <a:p>
          <a:pPr>
            <a:lnSpc>
              <a:spcPct val="100000"/>
            </a:lnSpc>
          </a:pPr>
          <a:r>
            <a:rPr lang="en-US" sz="1400" dirty="0"/>
            <a:t>Data collected from loyalty cards used at checkout in a physical 'FMCG' store.</a:t>
          </a:r>
        </a:p>
      </dgm:t>
    </dgm:pt>
    <dgm:pt modelId="{39B44B63-191E-48F8-98B2-D2AE20043A8E}" type="parTrans" cxnId="{D6E060F8-3804-40C7-829F-4C3B663ED78D}">
      <dgm:prSet/>
      <dgm:spPr/>
      <dgm:t>
        <a:bodyPr/>
        <a:lstStyle/>
        <a:p>
          <a:endParaRPr lang="en-US"/>
        </a:p>
      </dgm:t>
    </dgm:pt>
    <dgm:pt modelId="{897069EC-C565-465F-8FF7-9821891971F0}" type="sibTrans" cxnId="{D6E060F8-3804-40C7-829F-4C3B663ED78D}">
      <dgm:prSet/>
      <dgm:spPr/>
      <dgm:t>
        <a:bodyPr/>
        <a:lstStyle/>
        <a:p>
          <a:endParaRPr lang="en-US"/>
        </a:p>
      </dgm:t>
    </dgm:pt>
    <dgm:pt modelId="{0E79967A-F7D3-4098-BC1B-2AEB86409FE0}">
      <dgm:prSet custT="1"/>
      <dgm:spPr/>
      <dgm:t>
        <a:bodyPr/>
        <a:lstStyle/>
        <a:p>
          <a:pPr>
            <a:lnSpc>
              <a:spcPct val="100000"/>
            </a:lnSpc>
          </a:pPr>
          <a:r>
            <a:rPr lang="en-US" sz="1400" dirty="0"/>
            <a:t>Preprocessed data with no missing values.</a:t>
          </a:r>
        </a:p>
      </dgm:t>
    </dgm:pt>
    <dgm:pt modelId="{B39310ED-D5A2-432F-B7F7-3F4FFB4CA6BB}" type="parTrans" cxnId="{1439A727-CF84-42C6-8437-1E090DAD909C}">
      <dgm:prSet/>
      <dgm:spPr/>
      <dgm:t>
        <a:bodyPr/>
        <a:lstStyle/>
        <a:p>
          <a:endParaRPr lang="en-US"/>
        </a:p>
      </dgm:t>
    </dgm:pt>
    <dgm:pt modelId="{76086C79-0B63-4291-915C-C623D77E701C}" type="sibTrans" cxnId="{1439A727-CF84-42C6-8437-1E090DAD909C}">
      <dgm:prSet/>
      <dgm:spPr/>
      <dgm:t>
        <a:bodyPr/>
        <a:lstStyle/>
        <a:p>
          <a:endParaRPr lang="en-US"/>
        </a:p>
      </dgm:t>
    </dgm:pt>
    <dgm:pt modelId="{BF141A4F-84CA-48EF-9DA2-417AEA09699F}" type="pres">
      <dgm:prSet presAssocID="{7C96BC44-C496-41DE-BAB7-28C1323C7DA1}" presName="root" presStyleCnt="0">
        <dgm:presLayoutVars>
          <dgm:dir/>
          <dgm:resizeHandles val="exact"/>
        </dgm:presLayoutVars>
      </dgm:prSet>
      <dgm:spPr/>
    </dgm:pt>
    <dgm:pt modelId="{957228D6-7D14-4E0E-9176-BF02FB040841}" type="pres">
      <dgm:prSet presAssocID="{8F74C794-51E1-44CC-ACA7-F2E261D0481C}" presName="compNode" presStyleCnt="0"/>
      <dgm:spPr/>
    </dgm:pt>
    <dgm:pt modelId="{45BA5664-48BA-4440-A10B-FAC438EF5249}" type="pres">
      <dgm:prSet presAssocID="{8F74C794-51E1-44CC-ACA7-F2E261D0481C}" presName="bgRect" presStyleLbl="bgShp" presStyleIdx="0" presStyleCnt="1" custScaleY="226291" custLinFactNeighborX="-7811" custLinFactNeighborY="-604"/>
      <dgm:spPr/>
    </dgm:pt>
    <dgm:pt modelId="{1D475FD0-FA73-4447-BEB3-B2A4C7F092C8}" type="pres">
      <dgm:prSet presAssocID="{8F74C794-51E1-44CC-ACA7-F2E261D0481C}" presName="iconRect" presStyleLbl="node1" presStyleIdx="0" presStyleCnt="1" custScaleX="245002" custScaleY="243383" custLinFactNeighborX="80727" custLinFactNeighborY="-76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487BCE0-D390-462A-8879-F97800EF0330}" type="pres">
      <dgm:prSet presAssocID="{8F74C794-51E1-44CC-ACA7-F2E261D0481C}" presName="spaceRect" presStyleCnt="0"/>
      <dgm:spPr/>
    </dgm:pt>
    <dgm:pt modelId="{EAC4C872-DE6C-4A1C-8F2A-6436D985EE9F}" type="pres">
      <dgm:prSet presAssocID="{8F74C794-51E1-44CC-ACA7-F2E261D0481C}" presName="parTx" presStyleLbl="revTx" presStyleIdx="0" presStyleCnt="2" custScaleX="81807">
        <dgm:presLayoutVars>
          <dgm:chMax val="0"/>
          <dgm:chPref val="0"/>
        </dgm:presLayoutVars>
      </dgm:prSet>
      <dgm:spPr/>
    </dgm:pt>
    <dgm:pt modelId="{6F029123-580C-424F-95A8-76987C91576C}" type="pres">
      <dgm:prSet presAssocID="{8F74C794-51E1-44CC-ACA7-F2E261D0481C}" presName="desTx" presStyleLbl="revTx" presStyleIdx="1" presStyleCnt="2" custScaleX="86350">
        <dgm:presLayoutVars/>
      </dgm:prSet>
      <dgm:spPr/>
    </dgm:pt>
  </dgm:ptLst>
  <dgm:cxnLst>
    <dgm:cxn modelId="{D1A25201-8A26-487C-A639-2B15282A0F7C}" srcId="{7C96BC44-C496-41DE-BAB7-28C1323C7DA1}" destId="{8F74C794-51E1-44CC-ACA7-F2E261D0481C}" srcOrd="0" destOrd="0" parTransId="{B03A3E5E-72D7-4D54-9752-27FF724688F1}" sibTransId="{0DF8BADB-B1E0-4854-B095-08EE07C78BC5}"/>
    <dgm:cxn modelId="{12809E01-4EDA-4596-A261-7ACC7A3BB5AC}" type="presOf" srcId="{43E05F7E-8797-4BF7-B20F-6025DD1CA86A}" destId="{6F029123-580C-424F-95A8-76987C91576C}" srcOrd="0" destOrd="0" presId="urn:microsoft.com/office/officeart/2018/2/layout/IconVerticalSolidList"/>
    <dgm:cxn modelId="{B41F6120-73FF-42EC-AA53-17B840015368}" type="presOf" srcId="{8F74C794-51E1-44CC-ACA7-F2E261D0481C}" destId="{EAC4C872-DE6C-4A1C-8F2A-6436D985EE9F}" srcOrd="0" destOrd="0" presId="urn:microsoft.com/office/officeart/2018/2/layout/IconVerticalSolidList"/>
    <dgm:cxn modelId="{1439A727-CF84-42C6-8437-1E090DAD909C}" srcId="{8F74C794-51E1-44CC-ACA7-F2E261D0481C}" destId="{0E79967A-F7D3-4098-BC1B-2AEB86409FE0}" srcOrd="2" destOrd="0" parTransId="{B39310ED-D5A2-432F-B7F7-3F4FFB4CA6BB}" sibTransId="{76086C79-0B63-4291-915C-C623D77E701C}"/>
    <dgm:cxn modelId="{46047D2E-982C-42D1-A634-EF9A0A36FC9A}" type="presOf" srcId="{FF8BDE80-C27D-40E4-B4FD-392C6AE0F802}" destId="{6F029123-580C-424F-95A8-76987C91576C}" srcOrd="0" destOrd="1" presId="urn:microsoft.com/office/officeart/2018/2/layout/IconVerticalSolidList"/>
    <dgm:cxn modelId="{5CF78AA0-4738-492E-807B-755A4B9F46E9}" type="presOf" srcId="{7C96BC44-C496-41DE-BAB7-28C1323C7DA1}" destId="{BF141A4F-84CA-48EF-9DA2-417AEA09699F}" srcOrd="0" destOrd="0" presId="urn:microsoft.com/office/officeart/2018/2/layout/IconVerticalSolidList"/>
    <dgm:cxn modelId="{06B1CAD4-663D-4D08-B70C-CA7930CB47B0}" srcId="{8F74C794-51E1-44CC-ACA7-F2E261D0481C}" destId="{43E05F7E-8797-4BF7-B20F-6025DD1CA86A}" srcOrd="0" destOrd="0" parTransId="{C857B1BD-F992-44D8-BC1C-F44AF0E56D15}" sibTransId="{185EABD6-9023-4054-A7E8-01C85F06EE2F}"/>
    <dgm:cxn modelId="{91EC14EF-2421-4C8D-A2BD-E11D4240A18C}" type="presOf" srcId="{0E79967A-F7D3-4098-BC1B-2AEB86409FE0}" destId="{6F029123-580C-424F-95A8-76987C91576C}" srcOrd="0" destOrd="2" presId="urn:microsoft.com/office/officeart/2018/2/layout/IconVerticalSolidList"/>
    <dgm:cxn modelId="{D6E060F8-3804-40C7-829F-4C3B663ED78D}" srcId="{8F74C794-51E1-44CC-ACA7-F2E261D0481C}" destId="{FF8BDE80-C27D-40E4-B4FD-392C6AE0F802}" srcOrd="1" destOrd="0" parTransId="{39B44B63-191E-48F8-98B2-D2AE20043A8E}" sibTransId="{897069EC-C565-465F-8FF7-9821891971F0}"/>
    <dgm:cxn modelId="{031E5235-09C8-4A9E-9DA5-40777954D334}" type="presParOf" srcId="{BF141A4F-84CA-48EF-9DA2-417AEA09699F}" destId="{957228D6-7D14-4E0E-9176-BF02FB040841}" srcOrd="0" destOrd="0" presId="urn:microsoft.com/office/officeart/2018/2/layout/IconVerticalSolidList"/>
    <dgm:cxn modelId="{38089237-B18A-45A4-B574-12BB836B0505}" type="presParOf" srcId="{957228D6-7D14-4E0E-9176-BF02FB040841}" destId="{45BA5664-48BA-4440-A10B-FAC438EF5249}" srcOrd="0" destOrd="0" presId="urn:microsoft.com/office/officeart/2018/2/layout/IconVerticalSolidList"/>
    <dgm:cxn modelId="{401C8C05-CCD8-4498-997A-256CA7F163EA}" type="presParOf" srcId="{957228D6-7D14-4E0E-9176-BF02FB040841}" destId="{1D475FD0-FA73-4447-BEB3-B2A4C7F092C8}" srcOrd="1" destOrd="0" presId="urn:microsoft.com/office/officeart/2018/2/layout/IconVerticalSolidList"/>
    <dgm:cxn modelId="{DC5D8CA6-298E-4F8C-92F2-70919E6AAAB8}" type="presParOf" srcId="{957228D6-7D14-4E0E-9176-BF02FB040841}" destId="{3487BCE0-D390-462A-8879-F97800EF0330}" srcOrd="2" destOrd="0" presId="urn:microsoft.com/office/officeart/2018/2/layout/IconVerticalSolidList"/>
    <dgm:cxn modelId="{3FDC2D3F-889F-47EE-9D22-63FB4F1FF443}" type="presParOf" srcId="{957228D6-7D14-4E0E-9176-BF02FB040841}" destId="{EAC4C872-DE6C-4A1C-8F2A-6436D985EE9F}" srcOrd="3" destOrd="0" presId="urn:microsoft.com/office/officeart/2018/2/layout/IconVerticalSolidList"/>
    <dgm:cxn modelId="{F19514BE-5989-4773-93BD-6FFF4F81CB1B}" type="presParOf" srcId="{957228D6-7D14-4E0E-9176-BF02FB040841}" destId="{6F029123-580C-424F-95A8-76987C91576C}"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B81CDA-69D8-4E8B-A3E1-0F699E45D6CC}" type="doc">
      <dgm:prSet loTypeId="urn:microsoft.com/office/officeart/2005/8/layout/hList1" loCatId="list" qsTypeId="urn:microsoft.com/office/officeart/2005/8/quickstyle/simple2" qsCatId="simple" csTypeId="urn:microsoft.com/office/officeart/2005/8/colors/colorful1" csCatId="colorful"/>
      <dgm:spPr/>
      <dgm:t>
        <a:bodyPr/>
        <a:lstStyle/>
        <a:p>
          <a:endParaRPr lang="en-US"/>
        </a:p>
      </dgm:t>
    </dgm:pt>
    <dgm:pt modelId="{4927F64B-C710-481B-BA1E-799497B9B67F}">
      <dgm:prSet/>
      <dgm:spPr/>
      <dgm:t>
        <a:bodyPr/>
        <a:lstStyle/>
        <a:p>
          <a:r>
            <a:rPr lang="en-US" b="1"/>
            <a:t>Utilization of PCA:</a:t>
          </a:r>
          <a:r>
            <a:rPr lang="en-US"/>
            <a:t> </a:t>
          </a:r>
        </a:p>
      </dgm:t>
    </dgm:pt>
    <dgm:pt modelId="{6DD40E2A-9CDB-4070-83DB-59A881EA03E8}" type="parTrans" cxnId="{812393C5-3831-4CF6-9F82-E66E35F4D50A}">
      <dgm:prSet/>
      <dgm:spPr/>
      <dgm:t>
        <a:bodyPr/>
        <a:lstStyle/>
        <a:p>
          <a:endParaRPr lang="en-US"/>
        </a:p>
      </dgm:t>
    </dgm:pt>
    <dgm:pt modelId="{23DF99B0-1492-4250-8B43-4A46952B4D9A}" type="sibTrans" cxnId="{812393C5-3831-4CF6-9F82-E66E35F4D50A}">
      <dgm:prSet/>
      <dgm:spPr/>
      <dgm:t>
        <a:bodyPr/>
        <a:lstStyle/>
        <a:p>
          <a:endParaRPr lang="en-US"/>
        </a:p>
      </dgm:t>
    </dgm:pt>
    <dgm:pt modelId="{2BEFBC5E-8F12-4408-AF71-5561AC16F7A9}">
      <dgm:prSet/>
      <dgm:spPr/>
      <dgm:t>
        <a:bodyPr/>
        <a:lstStyle/>
        <a:p>
          <a:r>
            <a:rPr lang="en-US" dirty="0"/>
            <a:t>Identifies a subset of components capturing variance within the data.</a:t>
          </a:r>
        </a:p>
      </dgm:t>
    </dgm:pt>
    <dgm:pt modelId="{0C53A450-BE19-4897-A8A0-BAAC5735E44F}" type="parTrans" cxnId="{EC10C0F8-F69F-4799-AD9D-775361029C9E}">
      <dgm:prSet/>
      <dgm:spPr/>
      <dgm:t>
        <a:bodyPr/>
        <a:lstStyle/>
        <a:p>
          <a:endParaRPr lang="en-US"/>
        </a:p>
      </dgm:t>
    </dgm:pt>
    <dgm:pt modelId="{0AE4A298-D018-4DBB-A452-770322554F11}" type="sibTrans" cxnId="{EC10C0F8-F69F-4799-AD9D-775361029C9E}">
      <dgm:prSet/>
      <dgm:spPr/>
      <dgm:t>
        <a:bodyPr/>
        <a:lstStyle/>
        <a:p>
          <a:endParaRPr lang="en-US"/>
        </a:p>
      </dgm:t>
    </dgm:pt>
    <dgm:pt modelId="{B3649711-E0CF-4AC6-A9CA-93455863BB7B}">
      <dgm:prSet/>
      <dgm:spPr/>
      <dgm:t>
        <a:bodyPr/>
        <a:lstStyle/>
        <a:p>
          <a:r>
            <a:rPr lang="en-US"/>
            <a:t>Seven components selected, organized in descending order of significance.</a:t>
          </a:r>
        </a:p>
      </dgm:t>
    </dgm:pt>
    <dgm:pt modelId="{13D54A0D-EA3A-4640-8CE2-62000F315973}" type="parTrans" cxnId="{04F68E7D-7516-4C31-B4AA-59E4A3BEADA1}">
      <dgm:prSet/>
      <dgm:spPr/>
      <dgm:t>
        <a:bodyPr/>
        <a:lstStyle/>
        <a:p>
          <a:endParaRPr lang="en-US"/>
        </a:p>
      </dgm:t>
    </dgm:pt>
    <dgm:pt modelId="{AB4F34E2-749A-4E54-917F-5AD5707F52F1}" type="sibTrans" cxnId="{04F68E7D-7516-4C31-B4AA-59E4A3BEADA1}">
      <dgm:prSet/>
      <dgm:spPr/>
      <dgm:t>
        <a:bodyPr/>
        <a:lstStyle/>
        <a:p>
          <a:endParaRPr lang="en-US"/>
        </a:p>
      </dgm:t>
    </dgm:pt>
    <dgm:pt modelId="{B444517A-F69F-4F1C-91D7-B34BB6991DD8}">
      <dgm:prSet/>
      <dgm:spPr/>
      <dgm:t>
        <a:bodyPr/>
        <a:lstStyle/>
        <a:p>
          <a:r>
            <a:rPr lang="en-US" b="1"/>
            <a:t>Variance Explained by Components: </a:t>
          </a:r>
          <a:endParaRPr lang="en-US"/>
        </a:p>
      </dgm:t>
    </dgm:pt>
    <dgm:pt modelId="{B0F9BC7B-213F-41D3-9AAE-0832895B373A}" type="parTrans" cxnId="{85595A62-1851-4A10-BCC2-405A7509FD77}">
      <dgm:prSet/>
      <dgm:spPr/>
      <dgm:t>
        <a:bodyPr/>
        <a:lstStyle/>
        <a:p>
          <a:endParaRPr lang="en-US"/>
        </a:p>
      </dgm:t>
    </dgm:pt>
    <dgm:pt modelId="{F91DC7F0-412C-4C44-99D3-AD97600F8B88}" type="sibTrans" cxnId="{85595A62-1851-4A10-BCC2-405A7509FD77}">
      <dgm:prSet/>
      <dgm:spPr/>
      <dgm:t>
        <a:bodyPr/>
        <a:lstStyle/>
        <a:p>
          <a:endParaRPr lang="en-US"/>
        </a:p>
      </dgm:t>
    </dgm:pt>
    <dgm:pt modelId="{C5CD3C07-465F-48B5-9D99-7760DDF3D350}">
      <dgm:prSet/>
      <dgm:spPr/>
      <dgm:t>
        <a:bodyPr/>
        <a:lstStyle/>
        <a:p>
          <a:r>
            <a:rPr lang="en-US" dirty="0"/>
            <a:t>First component explains 36% of variance.</a:t>
          </a:r>
        </a:p>
      </dgm:t>
    </dgm:pt>
    <dgm:pt modelId="{A4DA764A-AD5D-46E1-9098-97EEB6EC4322}" type="parTrans" cxnId="{FCA0ACE6-6912-4A8E-8330-F9CCE7FA55B9}">
      <dgm:prSet/>
      <dgm:spPr/>
      <dgm:t>
        <a:bodyPr/>
        <a:lstStyle/>
        <a:p>
          <a:endParaRPr lang="en-US"/>
        </a:p>
      </dgm:t>
    </dgm:pt>
    <dgm:pt modelId="{A728037A-FC06-4557-A264-ED8DD031AA14}" type="sibTrans" cxnId="{FCA0ACE6-6912-4A8E-8330-F9CCE7FA55B9}">
      <dgm:prSet/>
      <dgm:spPr/>
      <dgm:t>
        <a:bodyPr/>
        <a:lstStyle/>
        <a:p>
          <a:endParaRPr lang="en-US"/>
        </a:p>
      </dgm:t>
    </dgm:pt>
    <dgm:pt modelId="{044C0EBE-95BA-45E2-A606-CCCFCC2053B9}">
      <dgm:prSet/>
      <dgm:spPr/>
      <dgm:t>
        <a:bodyPr/>
        <a:lstStyle/>
        <a:p>
          <a:r>
            <a:rPr lang="en-US" dirty="0"/>
            <a:t>Second component explains 26% of variance.</a:t>
          </a:r>
        </a:p>
      </dgm:t>
    </dgm:pt>
    <dgm:pt modelId="{43FA65F0-8844-4032-A8D9-283214F70583}" type="parTrans" cxnId="{AC5AB879-4279-4FF8-8F4B-58F5BF330E89}">
      <dgm:prSet/>
      <dgm:spPr/>
      <dgm:t>
        <a:bodyPr/>
        <a:lstStyle/>
        <a:p>
          <a:endParaRPr lang="en-US"/>
        </a:p>
      </dgm:t>
    </dgm:pt>
    <dgm:pt modelId="{A03BC454-05D0-4481-A1C0-02434C7B0428}" type="sibTrans" cxnId="{AC5AB879-4279-4FF8-8F4B-58F5BF330E89}">
      <dgm:prSet/>
      <dgm:spPr/>
      <dgm:t>
        <a:bodyPr/>
        <a:lstStyle/>
        <a:p>
          <a:endParaRPr lang="en-US"/>
        </a:p>
      </dgm:t>
    </dgm:pt>
    <dgm:pt modelId="{16DEF86C-239E-49B2-97E1-46B4899FCC1E}">
      <dgm:prSet/>
      <dgm:spPr/>
      <dgm:t>
        <a:bodyPr/>
        <a:lstStyle/>
        <a:p>
          <a:r>
            <a:rPr lang="en-US" dirty="0"/>
            <a:t>Third component explains 19% of variance.</a:t>
          </a:r>
        </a:p>
      </dgm:t>
    </dgm:pt>
    <dgm:pt modelId="{869F0E1F-01E2-4FB9-AB16-0FAECEB71B5B}" type="parTrans" cxnId="{75B03E8C-EE54-4EB8-837E-5FE1C2158CB2}">
      <dgm:prSet/>
      <dgm:spPr/>
      <dgm:t>
        <a:bodyPr/>
        <a:lstStyle/>
        <a:p>
          <a:endParaRPr lang="en-US"/>
        </a:p>
      </dgm:t>
    </dgm:pt>
    <dgm:pt modelId="{DFB56D3C-9F54-459D-9D91-3C37625D66A2}" type="sibTrans" cxnId="{75B03E8C-EE54-4EB8-837E-5FE1C2158CB2}">
      <dgm:prSet/>
      <dgm:spPr/>
      <dgm:t>
        <a:bodyPr/>
        <a:lstStyle/>
        <a:p>
          <a:endParaRPr lang="en-US"/>
        </a:p>
      </dgm:t>
    </dgm:pt>
    <dgm:pt modelId="{74D975F4-8A38-4CB1-801F-7E8287511C1C}">
      <dgm:prSet/>
      <dgm:spPr/>
      <dgm:t>
        <a:bodyPr/>
        <a:lstStyle/>
        <a:p>
          <a:r>
            <a:rPr lang="en-US"/>
            <a:t>Fourth to Seventh components explain remaining variance.</a:t>
          </a:r>
        </a:p>
      </dgm:t>
    </dgm:pt>
    <dgm:pt modelId="{14438ED6-8CC4-4A8F-8DB1-CA1BACF1D868}" type="parTrans" cxnId="{4F83A7F0-9494-4B7D-B3C8-43E8D818102A}">
      <dgm:prSet/>
      <dgm:spPr/>
      <dgm:t>
        <a:bodyPr/>
        <a:lstStyle/>
        <a:p>
          <a:endParaRPr lang="en-US"/>
        </a:p>
      </dgm:t>
    </dgm:pt>
    <dgm:pt modelId="{7628212F-CCE8-40CD-A814-CA4F98FBDBBB}" type="sibTrans" cxnId="{4F83A7F0-9494-4B7D-B3C8-43E8D818102A}">
      <dgm:prSet/>
      <dgm:spPr/>
      <dgm:t>
        <a:bodyPr/>
        <a:lstStyle/>
        <a:p>
          <a:endParaRPr lang="en-US"/>
        </a:p>
      </dgm:t>
    </dgm:pt>
    <dgm:pt modelId="{A7C3BF8B-5825-436C-AF60-F3D1A36BCCDF}">
      <dgm:prSet/>
      <dgm:spPr/>
      <dgm:t>
        <a:bodyPr/>
        <a:lstStyle/>
        <a:p>
          <a:r>
            <a:rPr lang="en-US" b="1"/>
            <a:t>Cumulative Variance Explained:</a:t>
          </a:r>
          <a:r>
            <a:rPr lang="en-US"/>
            <a:t> </a:t>
          </a:r>
        </a:p>
      </dgm:t>
    </dgm:pt>
    <dgm:pt modelId="{214AF754-500C-4336-B19C-2701B1430B54}" type="parTrans" cxnId="{6F4E8E05-02A6-4C5B-AB8B-5E81F785D42B}">
      <dgm:prSet/>
      <dgm:spPr/>
      <dgm:t>
        <a:bodyPr/>
        <a:lstStyle/>
        <a:p>
          <a:endParaRPr lang="en-US"/>
        </a:p>
      </dgm:t>
    </dgm:pt>
    <dgm:pt modelId="{D18E0114-ADE4-421E-83AA-E5CB5CF3D82A}" type="sibTrans" cxnId="{6F4E8E05-02A6-4C5B-AB8B-5E81F785D42B}">
      <dgm:prSet/>
      <dgm:spPr/>
      <dgm:t>
        <a:bodyPr/>
        <a:lstStyle/>
        <a:p>
          <a:endParaRPr lang="en-US"/>
        </a:p>
      </dgm:t>
    </dgm:pt>
    <dgm:pt modelId="{3EBC20A2-F883-459F-B6EC-49C6C9199971}">
      <dgm:prSet/>
      <dgm:spPr/>
      <dgm:t>
        <a:bodyPr/>
        <a:lstStyle/>
        <a:p>
          <a:r>
            <a:rPr lang="en-US" dirty="0"/>
            <a:t>Plotting cumulative variance explained by total number of components.</a:t>
          </a:r>
        </a:p>
      </dgm:t>
    </dgm:pt>
    <dgm:pt modelId="{661FE243-A4E5-48CB-9EF6-6FE05B211D09}" type="parTrans" cxnId="{FC4A1C70-217F-4ACE-9FC1-29C1F1A65234}">
      <dgm:prSet/>
      <dgm:spPr/>
      <dgm:t>
        <a:bodyPr/>
        <a:lstStyle/>
        <a:p>
          <a:endParaRPr lang="en-US"/>
        </a:p>
      </dgm:t>
    </dgm:pt>
    <dgm:pt modelId="{1FB0DAD2-6634-4449-8946-B2154DDC011D}" type="sibTrans" cxnId="{FC4A1C70-217F-4ACE-9FC1-29C1F1A65234}">
      <dgm:prSet/>
      <dgm:spPr/>
      <dgm:t>
        <a:bodyPr/>
        <a:lstStyle/>
        <a:p>
          <a:endParaRPr lang="en-US"/>
        </a:p>
      </dgm:t>
    </dgm:pt>
    <dgm:pt modelId="{024A428D-BEA1-4C26-BE08-41F11E492E32}">
      <dgm:prSet/>
      <dgm:spPr/>
      <dgm:t>
        <a:bodyPr/>
        <a:lstStyle/>
        <a:p>
          <a:r>
            <a:rPr lang="en-US"/>
            <a:t>Selecting subset of components to retain around 80% of explained variance.</a:t>
          </a:r>
        </a:p>
      </dgm:t>
    </dgm:pt>
    <dgm:pt modelId="{03171EAB-00F1-42AB-B1D3-73DF1EEED28F}" type="parTrans" cxnId="{CF18DDEC-C679-4FD1-BC52-F2C9394F2CB5}">
      <dgm:prSet/>
      <dgm:spPr/>
      <dgm:t>
        <a:bodyPr/>
        <a:lstStyle/>
        <a:p>
          <a:endParaRPr lang="en-US"/>
        </a:p>
      </dgm:t>
    </dgm:pt>
    <dgm:pt modelId="{401D3ABA-228E-4762-8C35-286EA13FD81D}" type="sibTrans" cxnId="{CF18DDEC-C679-4FD1-BC52-F2C9394F2CB5}">
      <dgm:prSet/>
      <dgm:spPr/>
      <dgm:t>
        <a:bodyPr/>
        <a:lstStyle/>
        <a:p>
          <a:endParaRPr lang="en-US"/>
        </a:p>
      </dgm:t>
    </dgm:pt>
    <dgm:pt modelId="{942EEE87-124C-C841-A977-712AC7B2D62B}" type="pres">
      <dgm:prSet presAssocID="{C0B81CDA-69D8-4E8B-A3E1-0F699E45D6CC}" presName="Name0" presStyleCnt="0">
        <dgm:presLayoutVars>
          <dgm:dir/>
          <dgm:animLvl val="lvl"/>
          <dgm:resizeHandles val="exact"/>
        </dgm:presLayoutVars>
      </dgm:prSet>
      <dgm:spPr/>
    </dgm:pt>
    <dgm:pt modelId="{A7FEDDD1-D45E-324A-9A6A-5EAD0002FD23}" type="pres">
      <dgm:prSet presAssocID="{4927F64B-C710-481B-BA1E-799497B9B67F}" presName="composite" presStyleCnt="0"/>
      <dgm:spPr/>
    </dgm:pt>
    <dgm:pt modelId="{9CD0AE6D-608D-F543-831F-554AF72A09D3}" type="pres">
      <dgm:prSet presAssocID="{4927F64B-C710-481B-BA1E-799497B9B67F}" presName="parTx" presStyleLbl="alignNode1" presStyleIdx="0" presStyleCnt="3">
        <dgm:presLayoutVars>
          <dgm:chMax val="0"/>
          <dgm:chPref val="0"/>
          <dgm:bulletEnabled val="1"/>
        </dgm:presLayoutVars>
      </dgm:prSet>
      <dgm:spPr/>
    </dgm:pt>
    <dgm:pt modelId="{A824A870-3554-8245-A641-A88AAA1B8CE6}" type="pres">
      <dgm:prSet presAssocID="{4927F64B-C710-481B-BA1E-799497B9B67F}" presName="desTx" presStyleLbl="alignAccFollowNode1" presStyleIdx="0" presStyleCnt="3">
        <dgm:presLayoutVars>
          <dgm:bulletEnabled val="1"/>
        </dgm:presLayoutVars>
      </dgm:prSet>
      <dgm:spPr/>
    </dgm:pt>
    <dgm:pt modelId="{07449DD1-5148-9C49-8889-136D63C342CD}" type="pres">
      <dgm:prSet presAssocID="{23DF99B0-1492-4250-8B43-4A46952B4D9A}" presName="space" presStyleCnt="0"/>
      <dgm:spPr/>
    </dgm:pt>
    <dgm:pt modelId="{ABE28605-A01D-6948-A303-13CC6AC07C1A}" type="pres">
      <dgm:prSet presAssocID="{B444517A-F69F-4F1C-91D7-B34BB6991DD8}" presName="composite" presStyleCnt="0"/>
      <dgm:spPr/>
    </dgm:pt>
    <dgm:pt modelId="{D1B55B80-E75D-9A45-A119-7A8AF97F72B9}" type="pres">
      <dgm:prSet presAssocID="{B444517A-F69F-4F1C-91D7-B34BB6991DD8}" presName="parTx" presStyleLbl="alignNode1" presStyleIdx="1" presStyleCnt="3">
        <dgm:presLayoutVars>
          <dgm:chMax val="0"/>
          <dgm:chPref val="0"/>
          <dgm:bulletEnabled val="1"/>
        </dgm:presLayoutVars>
      </dgm:prSet>
      <dgm:spPr/>
    </dgm:pt>
    <dgm:pt modelId="{107537D3-D4B3-B046-BDA3-14ABB3526F94}" type="pres">
      <dgm:prSet presAssocID="{B444517A-F69F-4F1C-91D7-B34BB6991DD8}" presName="desTx" presStyleLbl="alignAccFollowNode1" presStyleIdx="1" presStyleCnt="3">
        <dgm:presLayoutVars>
          <dgm:bulletEnabled val="1"/>
        </dgm:presLayoutVars>
      </dgm:prSet>
      <dgm:spPr/>
    </dgm:pt>
    <dgm:pt modelId="{6DEC4B2E-337B-D847-AB39-3B6FEDAFC1FF}" type="pres">
      <dgm:prSet presAssocID="{F91DC7F0-412C-4C44-99D3-AD97600F8B88}" presName="space" presStyleCnt="0"/>
      <dgm:spPr/>
    </dgm:pt>
    <dgm:pt modelId="{98A0CCB7-690F-2D4A-AF79-5DBADD5490CA}" type="pres">
      <dgm:prSet presAssocID="{A7C3BF8B-5825-436C-AF60-F3D1A36BCCDF}" presName="composite" presStyleCnt="0"/>
      <dgm:spPr/>
    </dgm:pt>
    <dgm:pt modelId="{33867B9E-4D70-E34D-8026-72AF87EDE9A6}" type="pres">
      <dgm:prSet presAssocID="{A7C3BF8B-5825-436C-AF60-F3D1A36BCCDF}" presName="parTx" presStyleLbl="alignNode1" presStyleIdx="2" presStyleCnt="3">
        <dgm:presLayoutVars>
          <dgm:chMax val="0"/>
          <dgm:chPref val="0"/>
          <dgm:bulletEnabled val="1"/>
        </dgm:presLayoutVars>
      </dgm:prSet>
      <dgm:spPr/>
    </dgm:pt>
    <dgm:pt modelId="{5532CCB6-0F0F-EF4F-8A95-86BF4D481605}" type="pres">
      <dgm:prSet presAssocID="{A7C3BF8B-5825-436C-AF60-F3D1A36BCCDF}" presName="desTx" presStyleLbl="alignAccFollowNode1" presStyleIdx="2" presStyleCnt="3">
        <dgm:presLayoutVars>
          <dgm:bulletEnabled val="1"/>
        </dgm:presLayoutVars>
      </dgm:prSet>
      <dgm:spPr/>
    </dgm:pt>
  </dgm:ptLst>
  <dgm:cxnLst>
    <dgm:cxn modelId="{6F4E8E05-02A6-4C5B-AB8B-5E81F785D42B}" srcId="{C0B81CDA-69D8-4E8B-A3E1-0F699E45D6CC}" destId="{A7C3BF8B-5825-436C-AF60-F3D1A36BCCDF}" srcOrd="2" destOrd="0" parTransId="{214AF754-500C-4336-B19C-2701B1430B54}" sibTransId="{D18E0114-ADE4-421E-83AA-E5CB5CF3D82A}"/>
    <dgm:cxn modelId="{E615B60D-A5A7-DD4C-89CF-74BA07D310E7}" type="presOf" srcId="{C0B81CDA-69D8-4E8B-A3E1-0F699E45D6CC}" destId="{942EEE87-124C-C841-A977-712AC7B2D62B}" srcOrd="0" destOrd="0" presId="urn:microsoft.com/office/officeart/2005/8/layout/hList1"/>
    <dgm:cxn modelId="{0FCD0126-922D-2C4B-B282-10800F0410A2}" type="presOf" srcId="{044C0EBE-95BA-45E2-A606-CCCFCC2053B9}" destId="{107537D3-D4B3-B046-BDA3-14ABB3526F94}" srcOrd="0" destOrd="1" presId="urn:microsoft.com/office/officeart/2005/8/layout/hList1"/>
    <dgm:cxn modelId="{85595A62-1851-4A10-BCC2-405A7509FD77}" srcId="{C0B81CDA-69D8-4E8B-A3E1-0F699E45D6CC}" destId="{B444517A-F69F-4F1C-91D7-B34BB6991DD8}" srcOrd="1" destOrd="0" parTransId="{B0F9BC7B-213F-41D3-9AAE-0832895B373A}" sibTransId="{F91DC7F0-412C-4C44-99D3-AD97600F8B88}"/>
    <dgm:cxn modelId="{8854374F-C2C8-A149-B183-436B1711CC6F}" type="presOf" srcId="{3EBC20A2-F883-459F-B6EC-49C6C9199971}" destId="{5532CCB6-0F0F-EF4F-8A95-86BF4D481605}" srcOrd="0" destOrd="0" presId="urn:microsoft.com/office/officeart/2005/8/layout/hList1"/>
    <dgm:cxn modelId="{FC4A1C70-217F-4ACE-9FC1-29C1F1A65234}" srcId="{A7C3BF8B-5825-436C-AF60-F3D1A36BCCDF}" destId="{3EBC20A2-F883-459F-B6EC-49C6C9199971}" srcOrd="0" destOrd="0" parTransId="{661FE243-A4E5-48CB-9EF6-6FE05B211D09}" sibTransId="{1FB0DAD2-6634-4449-8946-B2154DDC011D}"/>
    <dgm:cxn modelId="{F7173656-05A5-E948-A351-F7E4D4E2E629}" type="presOf" srcId="{16DEF86C-239E-49B2-97E1-46B4899FCC1E}" destId="{107537D3-D4B3-B046-BDA3-14ABB3526F94}" srcOrd="0" destOrd="2" presId="urn:microsoft.com/office/officeart/2005/8/layout/hList1"/>
    <dgm:cxn modelId="{E6BD9057-69AF-724F-A4EB-F9A657E9BC6F}" type="presOf" srcId="{C5CD3C07-465F-48B5-9D99-7760DDF3D350}" destId="{107537D3-D4B3-B046-BDA3-14ABB3526F94}" srcOrd="0" destOrd="0" presId="urn:microsoft.com/office/officeart/2005/8/layout/hList1"/>
    <dgm:cxn modelId="{82224379-3135-4A4A-B94B-AA9A76CACC77}" type="presOf" srcId="{A7C3BF8B-5825-436C-AF60-F3D1A36BCCDF}" destId="{33867B9E-4D70-E34D-8026-72AF87EDE9A6}" srcOrd="0" destOrd="0" presId="urn:microsoft.com/office/officeart/2005/8/layout/hList1"/>
    <dgm:cxn modelId="{AC5AB879-4279-4FF8-8F4B-58F5BF330E89}" srcId="{B444517A-F69F-4F1C-91D7-B34BB6991DD8}" destId="{044C0EBE-95BA-45E2-A606-CCCFCC2053B9}" srcOrd="1" destOrd="0" parTransId="{43FA65F0-8844-4032-A8D9-283214F70583}" sibTransId="{A03BC454-05D0-4481-A1C0-02434C7B0428}"/>
    <dgm:cxn modelId="{8473757B-83B8-7E47-BD0F-017238A24BE8}" type="presOf" srcId="{B3649711-E0CF-4AC6-A9CA-93455863BB7B}" destId="{A824A870-3554-8245-A641-A88AAA1B8CE6}" srcOrd="0" destOrd="1" presId="urn:microsoft.com/office/officeart/2005/8/layout/hList1"/>
    <dgm:cxn modelId="{04F68E7D-7516-4C31-B4AA-59E4A3BEADA1}" srcId="{4927F64B-C710-481B-BA1E-799497B9B67F}" destId="{B3649711-E0CF-4AC6-A9CA-93455863BB7B}" srcOrd="1" destOrd="0" parTransId="{13D54A0D-EA3A-4640-8CE2-62000F315973}" sibTransId="{AB4F34E2-749A-4E54-917F-5AD5707F52F1}"/>
    <dgm:cxn modelId="{75B03E8C-EE54-4EB8-837E-5FE1C2158CB2}" srcId="{B444517A-F69F-4F1C-91D7-B34BB6991DD8}" destId="{16DEF86C-239E-49B2-97E1-46B4899FCC1E}" srcOrd="2" destOrd="0" parTransId="{869F0E1F-01E2-4FB9-AB16-0FAECEB71B5B}" sibTransId="{DFB56D3C-9F54-459D-9D91-3C37625D66A2}"/>
    <dgm:cxn modelId="{A1EE3BB1-989D-A447-BF42-AD6401843984}" type="presOf" srcId="{74D975F4-8A38-4CB1-801F-7E8287511C1C}" destId="{107537D3-D4B3-B046-BDA3-14ABB3526F94}" srcOrd="0" destOrd="3" presId="urn:microsoft.com/office/officeart/2005/8/layout/hList1"/>
    <dgm:cxn modelId="{F5B03DBB-5881-E74A-BB6B-31A4ACDD97D4}" type="presOf" srcId="{2BEFBC5E-8F12-4408-AF71-5561AC16F7A9}" destId="{A824A870-3554-8245-A641-A88AAA1B8CE6}" srcOrd="0" destOrd="0" presId="urn:microsoft.com/office/officeart/2005/8/layout/hList1"/>
    <dgm:cxn modelId="{812393C5-3831-4CF6-9F82-E66E35F4D50A}" srcId="{C0B81CDA-69D8-4E8B-A3E1-0F699E45D6CC}" destId="{4927F64B-C710-481B-BA1E-799497B9B67F}" srcOrd="0" destOrd="0" parTransId="{6DD40E2A-9CDB-4070-83DB-59A881EA03E8}" sibTransId="{23DF99B0-1492-4250-8B43-4A46952B4D9A}"/>
    <dgm:cxn modelId="{606C68E2-8EA0-EC47-9605-21C93EDF0EBD}" type="presOf" srcId="{024A428D-BEA1-4C26-BE08-41F11E492E32}" destId="{5532CCB6-0F0F-EF4F-8A95-86BF4D481605}" srcOrd="0" destOrd="1" presId="urn:microsoft.com/office/officeart/2005/8/layout/hList1"/>
    <dgm:cxn modelId="{5FBE81E3-C4A7-324B-95F1-8E64AA6B2CE5}" type="presOf" srcId="{B444517A-F69F-4F1C-91D7-B34BB6991DD8}" destId="{D1B55B80-E75D-9A45-A119-7A8AF97F72B9}" srcOrd="0" destOrd="0" presId="urn:microsoft.com/office/officeart/2005/8/layout/hList1"/>
    <dgm:cxn modelId="{532B6FE6-2B59-7C44-95F3-EAC4B59F362A}" type="presOf" srcId="{4927F64B-C710-481B-BA1E-799497B9B67F}" destId="{9CD0AE6D-608D-F543-831F-554AF72A09D3}" srcOrd="0" destOrd="0" presId="urn:microsoft.com/office/officeart/2005/8/layout/hList1"/>
    <dgm:cxn modelId="{FCA0ACE6-6912-4A8E-8330-F9CCE7FA55B9}" srcId="{B444517A-F69F-4F1C-91D7-B34BB6991DD8}" destId="{C5CD3C07-465F-48B5-9D99-7760DDF3D350}" srcOrd="0" destOrd="0" parTransId="{A4DA764A-AD5D-46E1-9098-97EEB6EC4322}" sibTransId="{A728037A-FC06-4557-A264-ED8DD031AA14}"/>
    <dgm:cxn modelId="{CF18DDEC-C679-4FD1-BC52-F2C9394F2CB5}" srcId="{A7C3BF8B-5825-436C-AF60-F3D1A36BCCDF}" destId="{024A428D-BEA1-4C26-BE08-41F11E492E32}" srcOrd="1" destOrd="0" parTransId="{03171EAB-00F1-42AB-B1D3-73DF1EEED28F}" sibTransId="{401D3ABA-228E-4762-8C35-286EA13FD81D}"/>
    <dgm:cxn modelId="{4F83A7F0-9494-4B7D-B3C8-43E8D818102A}" srcId="{B444517A-F69F-4F1C-91D7-B34BB6991DD8}" destId="{74D975F4-8A38-4CB1-801F-7E8287511C1C}" srcOrd="3" destOrd="0" parTransId="{14438ED6-8CC4-4A8F-8DB1-CA1BACF1D868}" sibTransId="{7628212F-CCE8-40CD-A814-CA4F98FBDBBB}"/>
    <dgm:cxn modelId="{EC10C0F8-F69F-4799-AD9D-775361029C9E}" srcId="{4927F64B-C710-481B-BA1E-799497B9B67F}" destId="{2BEFBC5E-8F12-4408-AF71-5561AC16F7A9}" srcOrd="0" destOrd="0" parTransId="{0C53A450-BE19-4897-A8A0-BAAC5735E44F}" sibTransId="{0AE4A298-D018-4DBB-A452-770322554F11}"/>
    <dgm:cxn modelId="{39147E0A-4DA4-3F46-8F5D-40E4EE1226F2}" type="presParOf" srcId="{942EEE87-124C-C841-A977-712AC7B2D62B}" destId="{A7FEDDD1-D45E-324A-9A6A-5EAD0002FD23}" srcOrd="0" destOrd="0" presId="urn:microsoft.com/office/officeart/2005/8/layout/hList1"/>
    <dgm:cxn modelId="{BDD39043-C048-9B43-92D2-13A0C69DDE27}" type="presParOf" srcId="{A7FEDDD1-D45E-324A-9A6A-5EAD0002FD23}" destId="{9CD0AE6D-608D-F543-831F-554AF72A09D3}" srcOrd="0" destOrd="0" presId="urn:microsoft.com/office/officeart/2005/8/layout/hList1"/>
    <dgm:cxn modelId="{C5EBE4F1-4C6B-C04F-8242-D1DA42D2ABA5}" type="presParOf" srcId="{A7FEDDD1-D45E-324A-9A6A-5EAD0002FD23}" destId="{A824A870-3554-8245-A641-A88AAA1B8CE6}" srcOrd="1" destOrd="0" presId="urn:microsoft.com/office/officeart/2005/8/layout/hList1"/>
    <dgm:cxn modelId="{556D23C9-A842-0144-911A-2D2A197403F8}" type="presParOf" srcId="{942EEE87-124C-C841-A977-712AC7B2D62B}" destId="{07449DD1-5148-9C49-8889-136D63C342CD}" srcOrd="1" destOrd="0" presId="urn:microsoft.com/office/officeart/2005/8/layout/hList1"/>
    <dgm:cxn modelId="{32A5AE76-9D2F-DB41-9005-33246A550EB1}" type="presParOf" srcId="{942EEE87-124C-C841-A977-712AC7B2D62B}" destId="{ABE28605-A01D-6948-A303-13CC6AC07C1A}" srcOrd="2" destOrd="0" presId="urn:microsoft.com/office/officeart/2005/8/layout/hList1"/>
    <dgm:cxn modelId="{694B4A18-9C3B-C44E-98BC-2EBFE3510823}" type="presParOf" srcId="{ABE28605-A01D-6948-A303-13CC6AC07C1A}" destId="{D1B55B80-E75D-9A45-A119-7A8AF97F72B9}" srcOrd="0" destOrd="0" presId="urn:microsoft.com/office/officeart/2005/8/layout/hList1"/>
    <dgm:cxn modelId="{E4ACCFE1-C7E7-574A-A14D-FC1B58CB0529}" type="presParOf" srcId="{ABE28605-A01D-6948-A303-13CC6AC07C1A}" destId="{107537D3-D4B3-B046-BDA3-14ABB3526F94}" srcOrd="1" destOrd="0" presId="urn:microsoft.com/office/officeart/2005/8/layout/hList1"/>
    <dgm:cxn modelId="{CFEC3BC4-B8C8-E54A-85F8-E0123C43B697}" type="presParOf" srcId="{942EEE87-124C-C841-A977-712AC7B2D62B}" destId="{6DEC4B2E-337B-D847-AB39-3B6FEDAFC1FF}" srcOrd="3" destOrd="0" presId="urn:microsoft.com/office/officeart/2005/8/layout/hList1"/>
    <dgm:cxn modelId="{93601CF9-967F-A84D-8D98-0003B0BFE12E}" type="presParOf" srcId="{942EEE87-124C-C841-A977-712AC7B2D62B}" destId="{98A0CCB7-690F-2D4A-AF79-5DBADD5490CA}" srcOrd="4" destOrd="0" presId="urn:microsoft.com/office/officeart/2005/8/layout/hList1"/>
    <dgm:cxn modelId="{B653F418-667A-444B-B5BD-B5700A4C915E}" type="presParOf" srcId="{98A0CCB7-690F-2D4A-AF79-5DBADD5490CA}" destId="{33867B9E-4D70-E34D-8026-72AF87EDE9A6}" srcOrd="0" destOrd="0" presId="urn:microsoft.com/office/officeart/2005/8/layout/hList1"/>
    <dgm:cxn modelId="{3E8BBCC6-5C19-9640-98B0-06BFFB94E182}" type="presParOf" srcId="{98A0CCB7-690F-2D4A-AF79-5DBADD5490CA}" destId="{5532CCB6-0F0F-EF4F-8A95-86BF4D48160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96BC44-C496-41DE-BAB7-28C1323C7DA1}"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A9ADB244-03CF-4E0E-949A-176FD8535D63}">
      <dgm:prSet/>
      <dgm:spPr/>
      <dgm:t>
        <a:bodyPr/>
        <a:lstStyle/>
        <a:p>
          <a:pPr>
            <a:lnSpc>
              <a:spcPct val="100000"/>
            </a:lnSpc>
          </a:pPr>
          <a:r>
            <a:rPr lang="en-US" b="1" dirty="0"/>
            <a:t>Purchase Dataset</a:t>
          </a:r>
          <a:endParaRPr lang="en-US" dirty="0"/>
        </a:p>
      </dgm:t>
    </dgm:pt>
    <dgm:pt modelId="{5129B8E9-9076-4D6A-B824-92D71F78789E}" type="parTrans" cxnId="{10DF4805-F07C-4296-ADA5-64E923E46978}">
      <dgm:prSet/>
      <dgm:spPr/>
      <dgm:t>
        <a:bodyPr/>
        <a:lstStyle/>
        <a:p>
          <a:endParaRPr lang="en-US"/>
        </a:p>
      </dgm:t>
    </dgm:pt>
    <dgm:pt modelId="{C74B8AAF-39F7-4846-B195-E00D4A69C859}" type="sibTrans" cxnId="{10DF4805-F07C-4296-ADA5-64E923E46978}">
      <dgm:prSet/>
      <dgm:spPr/>
      <dgm:t>
        <a:bodyPr/>
        <a:lstStyle/>
        <a:p>
          <a:endParaRPr lang="en-US"/>
        </a:p>
      </dgm:t>
    </dgm:pt>
    <dgm:pt modelId="{A956B5B5-C48C-49F7-A0E2-2064CE1DBB2D}">
      <dgm:prSet custT="1"/>
      <dgm:spPr/>
      <dgm:t>
        <a:bodyPr/>
        <a:lstStyle/>
        <a:p>
          <a:pPr>
            <a:lnSpc>
              <a:spcPct val="100000"/>
            </a:lnSpc>
          </a:pPr>
          <a:r>
            <a:rPr lang="en-US" sz="1400" dirty="0">
              <a:latin typeface="Times New Roman" panose="02020603050405020304" pitchFamily="18" charset="0"/>
              <a:cs typeface="Times New Roman" panose="02020603050405020304" pitchFamily="18" charset="0"/>
            </a:rPr>
            <a:t>Records purchases of chocolate candy bars by 500 individuals over 2 years.</a:t>
          </a:r>
        </a:p>
      </dgm:t>
    </dgm:pt>
    <dgm:pt modelId="{1BFF5D42-F41B-484F-B542-F45CEF27445D}" type="parTrans" cxnId="{FEB2C4FD-D82C-4B87-A437-72826775D865}">
      <dgm:prSet/>
      <dgm:spPr/>
      <dgm:t>
        <a:bodyPr/>
        <a:lstStyle/>
        <a:p>
          <a:endParaRPr lang="en-US"/>
        </a:p>
      </dgm:t>
    </dgm:pt>
    <dgm:pt modelId="{1528871F-B599-4480-AD32-8A7850A96D35}" type="sibTrans" cxnId="{FEB2C4FD-D82C-4B87-A437-72826775D865}">
      <dgm:prSet/>
      <dgm:spPr/>
      <dgm:t>
        <a:bodyPr/>
        <a:lstStyle/>
        <a:p>
          <a:endParaRPr lang="en-US"/>
        </a:p>
      </dgm:t>
    </dgm:pt>
    <dgm:pt modelId="{927EAA60-4713-4052-8DCA-1D5384CEBCB8}">
      <dgm:prSet custT="1"/>
      <dgm:spPr/>
      <dgm:t>
        <a:bodyPr/>
        <a:lstStyle/>
        <a:p>
          <a:pPr>
            <a:lnSpc>
              <a:spcPct val="100000"/>
            </a:lnSpc>
          </a:pPr>
          <a:r>
            <a:rPr lang="en-US" sz="1400" dirty="0">
              <a:latin typeface="Times New Roman" panose="02020603050405020304" pitchFamily="18" charset="0"/>
              <a:cs typeface="Times New Roman" panose="02020603050405020304" pitchFamily="18" charset="0"/>
            </a:rPr>
            <a:t>Data collected through loyalty cards used at checkout.</a:t>
          </a:r>
        </a:p>
      </dgm:t>
    </dgm:pt>
    <dgm:pt modelId="{6B842C1B-1B0A-44EB-AE84-735F7B7CBEB0}" type="parTrans" cxnId="{2A985C14-9419-4C6C-B48A-F97C405ECF35}">
      <dgm:prSet/>
      <dgm:spPr/>
      <dgm:t>
        <a:bodyPr/>
        <a:lstStyle/>
        <a:p>
          <a:endParaRPr lang="en-US"/>
        </a:p>
      </dgm:t>
    </dgm:pt>
    <dgm:pt modelId="{2CECEA10-81B5-4E5B-9857-DDFFA0C9FF3A}" type="sibTrans" cxnId="{2A985C14-9419-4C6C-B48A-F97C405ECF35}">
      <dgm:prSet/>
      <dgm:spPr/>
      <dgm:t>
        <a:bodyPr/>
        <a:lstStyle/>
        <a:p>
          <a:endParaRPr lang="en-US"/>
        </a:p>
      </dgm:t>
    </dgm:pt>
    <dgm:pt modelId="{9CB5AA5F-1047-44F5-B5BF-EE479BBF5CDD}">
      <dgm:prSet custT="1"/>
      <dgm:spPr/>
      <dgm:t>
        <a:bodyPr/>
        <a:lstStyle/>
        <a:p>
          <a:pPr>
            <a:lnSpc>
              <a:spcPct val="100000"/>
            </a:lnSpc>
          </a:pPr>
          <a:r>
            <a:rPr lang="en-US" sz="1400" dirty="0">
              <a:latin typeface="Times New Roman" panose="02020603050405020304" pitchFamily="18" charset="0"/>
              <a:cs typeface="Times New Roman" panose="02020603050405020304" pitchFamily="18" charset="0"/>
            </a:rPr>
            <a:t>Preprocessed data with no missing values.</a:t>
          </a:r>
        </a:p>
      </dgm:t>
    </dgm:pt>
    <dgm:pt modelId="{3F562493-2FA1-42E1-85EA-D177149F0C20}" type="parTrans" cxnId="{54E49129-A470-4E6A-B142-D3DBD53940F2}">
      <dgm:prSet/>
      <dgm:spPr/>
      <dgm:t>
        <a:bodyPr/>
        <a:lstStyle/>
        <a:p>
          <a:endParaRPr lang="en-US"/>
        </a:p>
      </dgm:t>
    </dgm:pt>
    <dgm:pt modelId="{9D55EE16-36CA-45F2-82AF-98B88EE74BB2}" type="sibTrans" cxnId="{54E49129-A470-4E6A-B142-D3DBD53940F2}">
      <dgm:prSet/>
      <dgm:spPr/>
      <dgm:t>
        <a:bodyPr/>
        <a:lstStyle/>
        <a:p>
          <a:endParaRPr lang="en-US"/>
        </a:p>
      </dgm:t>
    </dgm:pt>
    <dgm:pt modelId="{BF141A4F-84CA-48EF-9DA2-417AEA09699F}" type="pres">
      <dgm:prSet presAssocID="{7C96BC44-C496-41DE-BAB7-28C1323C7DA1}" presName="root" presStyleCnt="0">
        <dgm:presLayoutVars>
          <dgm:dir/>
          <dgm:resizeHandles val="exact"/>
        </dgm:presLayoutVars>
      </dgm:prSet>
      <dgm:spPr/>
    </dgm:pt>
    <dgm:pt modelId="{99067C17-59D9-4880-854A-B6D3AD40B4EF}" type="pres">
      <dgm:prSet presAssocID="{A9ADB244-03CF-4E0E-949A-176FD8535D63}" presName="compNode" presStyleCnt="0"/>
      <dgm:spPr/>
    </dgm:pt>
    <dgm:pt modelId="{59D7E98A-BFE2-4BF3-8DDB-7675D5C59D83}" type="pres">
      <dgm:prSet presAssocID="{A9ADB244-03CF-4E0E-949A-176FD8535D63}" presName="bgRect" presStyleLbl="bgShp" presStyleIdx="0" presStyleCnt="1" custScaleY="207399"/>
      <dgm:spPr/>
    </dgm:pt>
    <dgm:pt modelId="{53976FA9-21E4-468A-9DCD-5C3B3B472F47}" type="pres">
      <dgm:prSet presAssocID="{A9ADB244-03CF-4E0E-949A-176FD8535D63}" presName="iconRect" presStyleLbl="node1" presStyleIdx="0" presStyleCnt="1" custScaleX="182791" custScaleY="182689" custLinFactNeighborX="40164" custLinFactNeighborY="-33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ndy"/>
        </a:ext>
      </dgm:extLst>
    </dgm:pt>
    <dgm:pt modelId="{039B24A3-FE7C-4DEC-BA12-D47777AE0A39}" type="pres">
      <dgm:prSet presAssocID="{A9ADB244-03CF-4E0E-949A-176FD8535D63}" presName="spaceRect" presStyleCnt="0"/>
      <dgm:spPr/>
    </dgm:pt>
    <dgm:pt modelId="{43063FCC-913E-4812-88E1-87F7EF3F0459}" type="pres">
      <dgm:prSet presAssocID="{A9ADB244-03CF-4E0E-949A-176FD8535D63}" presName="parTx" presStyleLbl="revTx" presStyleIdx="0" presStyleCnt="2" custScaleX="75353">
        <dgm:presLayoutVars>
          <dgm:chMax val="0"/>
          <dgm:chPref val="0"/>
        </dgm:presLayoutVars>
      </dgm:prSet>
      <dgm:spPr/>
    </dgm:pt>
    <dgm:pt modelId="{7D19FA1E-16E4-4715-9166-C244BC15B05A}" type="pres">
      <dgm:prSet presAssocID="{A9ADB244-03CF-4E0E-949A-176FD8535D63}" presName="desTx" presStyleLbl="revTx" presStyleIdx="1" presStyleCnt="2" custScaleX="101831" custScaleY="178072" custLinFactNeighborX="6631" custLinFactNeighborY="-2651">
        <dgm:presLayoutVars/>
      </dgm:prSet>
      <dgm:spPr/>
    </dgm:pt>
  </dgm:ptLst>
  <dgm:cxnLst>
    <dgm:cxn modelId="{10DF4805-F07C-4296-ADA5-64E923E46978}" srcId="{7C96BC44-C496-41DE-BAB7-28C1323C7DA1}" destId="{A9ADB244-03CF-4E0E-949A-176FD8535D63}" srcOrd="0" destOrd="0" parTransId="{5129B8E9-9076-4D6A-B824-92D71F78789E}" sibTransId="{C74B8AAF-39F7-4846-B195-E00D4A69C859}"/>
    <dgm:cxn modelId="{2A985C14-9419-4C6C-B48A-F97C405ECF35}" srcId="{A9ADB244-03CF-4E0E-949A-176FD8535D63}" destId="{927EAA60-4713-4052-8DCA-1D5384CEBCB8}" srcOrd="1" destOrd="0" parTransId="{6B842C1B-1B0A-44EB-AE84-735F7B7CBEB0}" sibTransId="{2CECEA10-81B5-4E5B-9857-DDFFA0C9FF3A}"/>
    <dgm:cxn modelId="{54E49129-A470-4E6A-B142-D3DBD53940F2}" srcId="{A9ADB244-03CF-4E0E-949A-176FD8535D63}" destId="{9CB5AA5F-1047-44F5-B5BF-EE479BBF5CDD}" srcOrd="2" destOrd="0" parTransId="{3F562493-2FA1-42E1-85EA-D177149F0C20}" sibTransId="{9D55EE16-36CA-45F2-82AF-98B88EE74BB2}"/>
    <dgm:cxn modelId="{8588A037-AE4A-4008-B8CE-72553F9B2129}" type="presOf" srcId="{A9ADB244-03CF-4E0E-949A-176FD8535D63}" destId="{43063FCC-913E-4812-88E1-87F7EF3F0459}" srcOrd="0" destOrd="0" presId="urn:microsoft.com/office/officeart/2018/2/layout/IconVerticalSolidList"/>
    <dgm:cxn modelId="{B8BF6492-39C8-4401-A7AA-28E3BB1F22E3}" type="presOf" srcId="{9CB5AA5F-1047-44F5-B5BF-EE479BBF5CDD}" destId="{7D19FA1E-16E4-4715-9166-C244BC15B05A}" srcOrd="0" destOrd="2" presId="urn:microsoft.com/office/officeart/2018/2/layout/IconVerticalSolidList"/>
    <dgm:cxn modelId="{E2DCFF9D-6367-4834-B53C-EF5145F43D23}" type="presOf" srcId="{A956B5B5-C48C-49F7-A0E2-2064CE1DBB2D}" destId="{7D19FA1E-16E4-4715-9166-C244BC15B05A}" srcOrd="0" destOrd="0" presId="urn:microsoft.com/office/officeart/2018/2/layout/IconVerticalSolidList"/>
    <dgm:cxn modelId="{5CF78AA0-4738-492E-807B-755A4B9F46E9}" type="presOf" srcId="{7C96BC44-C496-41DE-BAB7-28C1323C7DA1}" destId="{BF141A4F-84CA-48EF-9DA2-417AEA09699F}" srcOrd="0" destOrd="0" presId="urn:microsoft.com/office/officeart/2018/2/layout/IconVerticalSolidList"/>
    <dgm:cxn modelId="{AF1095AA-CF2E-4D93-88A6-2209107008D5}" type="presOf" srcId="{927EAA60-4713-4052-8DCA-1D5384CEBCB8}" destId="{7D19FA1E-16E4-4715-9166-C244BC15B05A}" srcOrd="0" destOrd="1" presId="urn:microsoft.com/office/officeart/2018/2/layout/IconVerticalSolidList"/>
    <dgm:cxn modelId="{FEB2C4FD-D82C-4B87-A437-72826775D865}" srcId="{A9ADB244-03CF-4E0E-949A-176FD8535D63}" destId="{A956B5B5-C48C-49F7-A0E2-2064CE1DBB2D}" srcOrd="0" destOrd="0" parTransId="{1BFF5D42-F41B-484F-B542-F45CEF27445D}" sibTransId="{1528871F-B599-4480-AD32-8A7850A96D35}"/>
    <dgm:cxn modelId="{A6D68E64-C5AF-4B59-9FA8-FB5B908006DB}" type="presParOf" srcId="{BF141A4F-84CA-48EF-9DA2-417AEA09699F}" destId="{99067C17-59D9-4880-854A-B6D3AD40B4EF}" srcOrd="0" destOrd="0" presId="urn:microsoft.com/office/officeart/2018/2/layout/IconVerticalSolidList"/>
    <dgm:cxn modelId="{34DD39DA-7DC5-4438-83FF-5BBD36A94456}" type="presParOf" srcId="{99067C17-59D9-4880-854A-B6D3AD40B4EF}" destId="{59D7E98A-BFE2-4BF3-8DDB-7675D5C59D83}" srcOrd="0" destOrd="0" presId="urn:microsoft.com/office/officeart/2018/2/layout/IconVerticalSolidList"/>
    <dgm:cxn modelId="{2FB013B3-0511-4160-9985-C662093FDED4}" type="presParOf" srcId="{99067C17-59D9-4880-854A-B6D3AD40B4EF}" destId="{53976FA9-21E4-468A-9DCD-5C3B3B472F47}" srcOrd="1" destOrd="0" presId="urn:microsoft.com/office/officeart/2018/2/layout/IconVerticalSolidList"/>
    <dgm:cxn modelId="{9501B724-E95C-44F4-8E2B-F24E6772BD07}" type="presParOf" srcId="{99067C17-59D9-4880-854A-B6D3AD40B4EF}" destId="{039B24A3-FE7C-4DEC-BA12-D47777AE0A39}" srcOrd="2" destOrd="0" presId="urn:microsoft.com/office/officeart/2018/2/layout/IconVerticalSolidList"/>
    <dgm:cxn modelId="{BED021F2-16F3-404A-8F0B-9895A9C88F1F}" type="presParOf" srcId="{99067C17-59D9-4880-854A-B6D3AD40B4EF}" destId="{43063FCC-913E-4812-88E1-87F7EF3F0459}" srcOrd="3" destOrd="0" presId="urn:microsoft.com/office/officeart/2018/2/layout/IconVerticalSolidList"/>
    <dgm:cxn modelId="{161A4A90-F62B-4863-9B19-4F7A28EC36B8}" type="presParOf" srcId="{99067C17-59D9-4880-854A-B6D3AD40B4EF}" destId="{7D19FA1E-16E4-4715-9166-C244BC15B05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B81CDA-69D8-4E8B-A3E1-0F699E45D6C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24A428D-BEA1-4C26-BE08-41F11E492E32}">
      <dgm:prSet/>
      <dgm:spPr/>
      <dgm:t>
        <a:bodyPr/>
        <a:lstStyle/>
        <a:p>
          <a:endParaRPr lang="en-US" dirty="0"/>
        </a:p>
      </dgm:t>
    </dgm:pt>
    <dgm:pt modelId="{03171EAB-00F1-42AB-B1D3-73DF1EEED28F}" type="parTrans" cxnId="{CF18DDEC-C679-4FD1-BC52-F2C9394F2CB5}">
      <dgm:prSet/>
      <dgm:spPr/>
      <dgm:t>
        <a:bodyPr/>
        <a:lstStyle/>
        <a:p>
          <a:endParaRPr lang="en-US"/>
        </a:p>
      </dgm:t>
    </dgm:pt>
    <dgm:pt modelId="{401D3ABA-228E-4762-8C35-286EA13FD81D}" type="sibTrans" cxnId="{CF18DDEC-C679-4FD1-BC52-F2C9394F2CB5}">
      <dgm:prSet/>
      <dgm:spPr/>
      <dgm:t>
        <a:bodyPr/>
        <a:lstStyle/>
        <a:p>
          <a:endParaRPr lang="en-US"/>
        </a:p>
      </dgm:t>
    </dgm:pt>
    <dgm:pt modelId="{B342D09B-4D13-4A1A-BC12-82169EEA826E}">
      <dgm:prSet phldr="0"/>
      <dgm:spPr/>
      <dgm:t>
        <a:bodyPr/>
        <a:lstStyle/>
        <a:p>
          <a:pPr rtl="0"/>
          <a:r>
            <a:rPr lang="en" b="1" dirty="0"/>
            <a:t>Descriptive and Predictive Analysis</a:t>
          </a:r>
          <a:r>
            <a:rPr lang="en-US" b="1" dirty="0"/>
            <a:t>: </a:t>
          </a:r>
          <a:endParaRPr lang="en-US" b="0" dirty="0">
            <a:latin typeface="Calibri Light" panose="020F0302020204030204"/>
          </a:endParaRPr>
        </a:p>
      </dgm:t>
    </dgm:pt>
    <dgm:pt modelId="{C6006520-22A9-4C80-A7CA-553868003629}" type="parTrans" cxnId="{6A81EC47-BD2D-48A4-8A23-E57800403376}">
      <dgm:prSet/>
      <dgm:spPr/>
      <dgm:t>
        <a:bodyPr/>
        <a:lstStyle/>
        <a:p>
          <a:endParaRPr lang="en-US"/>
        </a:p>
      </dgm:t>
    </dgm:pt>
    <dgm:pt modelId="{0AEC36A4-1208-4E22-ADFA-3CCA3411775B}" type="sibTrans" cxnId="{6A81EC47-BD2D-48A4-8A23-E57800403376}">
      <dgm:prSet/>
      <dgm:spPr/>
      <dgm:t>
        <a:bodyPr/>
        <a:lstStyle/>
        <a:p>
          <a:endParaRPr lang="en-US"/>
        </a:p>
      </dgm:t>
    </dgm:pt>
    <dgm:pt modelId="{26145911-F6D4-43AB-BFAC-D134B27A4FA4}">
      <dgm:prSet phldr="0"/>
      <dgm:spPr/>
      <dgm:t>
        <a:bodyPr/>
        <a:lstStyle/>
        <a:p>
          <a:pPr rtl="0"/>
          <a:r>
            <a:rPr lang="en" dirty="0"/>
            <a:t>Exploration of purchase behavior including models for purchase incidence.</a:t>
          </a:r>
          <a:endParaRPr lang="en-US" dirty="0">
            <a:latin typeface="Calibri Light" panose="020F0302020204030204"/>
          </a:endParaRPr>
        </a:p>
      </dgm:t>
    </dgm:pt>
    <dgm:pt modelId="{3C3D4F6E-2ED9-4220-8FBD-D420AED80234}" type="parTrans" cxnId="{6CD2305B-BA10-4355-919B-D0CD171B71B2}">
      <dgm:prSet/>
      <dgm:spPr/>
      <dgm:t>
        <a:bodyPr/>
        <a:lstStyle/>
        <a:p>
          <a:endParaRPr lang="en-US"/>
        </a:p>
      </dgm:t>
    </dgm:pt>
    <dgm:pt modelId="{8D4CBBA9-448D-4A83-9872-CEA25384020D}" type="sibTrans" cxnId="{6CD2305B-BA10-4355-919B-D0CD171B71B2}">
      <dgm:prSet/>
      <dgm:spPr/>
      <dgm:t>
        <a:bodyPr/>
        <a:lstStyle/>
        <a:p>
          <a:endParaRPr lang="en-US"/>
        </a:p>
      </dgm:t>
    </dgm:pt>
    <dgm:pt modelId="{8DB59543-DAE8-4DE3-B53B-2408D968D811}">
      <dgm:prSet phldr="0"/>
      <dgm:spPr/>
      <dgm:t>
        <a:bodyPr/>
        <a:lstStyle/>
        <a:p>
          <a:pPr rtl="0"/>
          <a:r>
            <a:rPr lang="en" b="1" dirty="0"/>
            <a:t>Data Preprocessing</a:t>
          </a:r>
          <a:r>
            <a:rPr lang="en-US" b="1" dirty="0"/>
            <a:t>:</a:t>
          </a:r>
          <a:r>
            <a:rPr lang="en-US" dirty="0"/>
            <a:t> </a:t>
          </a:r>
          <a:endParaRPr lang="en" b="0" dirty="0"/>
        </a:p>
      </dgm:t>
    </dgm:pt>
    <dgm:pt modelId="{5C149B1E-C11D-4CC9-B2D3-C5AB160B1805}" type="parTrans" cxnId="{F3A83D6F-39E6-454E-BB04-AAC8C9981117}">
      <dgm:prSet/>
      <dgm:spPr/>
      <dgm:t>
        <a:bodyPr/>
        <a:lstStyle/>
        <a:p>
          <a:endParaRPr lang="en-US"/>
        </a:p>
      </dgm:t>
    </dgm:pt>
    <dgm:pt modelId="{1DB73B9A-EC3C-4665-BD31-BBE7959D0892}" type="sibTrans" cxnId="{F3A83D6F-39E6-454E-BB04-AAC8C9981117}">
      <dgm:prSet/>
      <dgm:spPr/>
      <dgm:t>
        <a:bodyPr/>
        <a:lstStyle/>
        <a:p>
          <a:endParaRPr lang="en-US"/>
        </a:p>
      </dgm:t>
    </dgm:pt>
    <dgm:pt modelId="{293EFC16-F115-4594-ACE6-585302D61284}">
      <dgm:prSet phldr="0"/>
      <dgm:spPr/>
      <dgm:t>
        <a:bodyPr/>
        <a:lstStyle/>
        <a:p>
          <a:pPr rtl="0"/>
          <a:r>
            <a:rPr lang="en"/>
            <a:t>Checking for missing values: No missing values found.</a:t>
          </a:r>
          <a:endParaRPr lang="en-US">
            <a:latin typeface="Calibri Light" panose="020F0302020204030204"/>
          </a:endParaRPr>
        </a:p>
      </dgm:t>
    </dgm:pt>
    <dgm:pt modelId="{6A158DE5-EAB7-4630-BD74-B30A5F6D5002}" type="parTrans" cxnId="{FDD2FC61-AD29-489B-9255-70CA53097B64}">
      <dgm:prSet/>
      <dgm:spPr/>
      <dgm:t>
        <a:bodyPr/>
        <a:lstStyle/>
        <a:p>
          <a:endParaRPr lang="en-US"/>
        </a:p>
      </dgm:t>
    </dgm:pt>
    <dgm:pt modelId="{21E47A43-1D0C-47B4-A6FF-D3E7EC65901C}" type="sibTrans" cxnId="{FDD2FC61-AD29-489B-9255-70CA53097B64}">
      <dgm:prSet/>
      <dgm:spPr/>
      <dgm:t>
        <a:bodyPr/>
        <a:lstStyle/>
        <a:p>
          <a:endParaRPr lang="en-US"/>
        </a:p>
      </dgm:t>
    </dgm:pt>
    <dgm:pt modelId="{52101D03-3570-4A36-80CC-38705C71752B}">
      <dgm:prSet phldr="0"/>
      <dgm:spPr/>
      <dgm:t>
        <a:bodyPr/>
        <a:lstStyle/>
        <a:p>
          <a:r>
            <a:rPr lang="en"/>
            <a:t>Data segmentation: Loading pickled objects for segmentation of purchase dataset.</a:t>
          </a:r>
          <a:endParaRPr lang="en-US"/>
        </a:p>
      </dgm:t>
    </dgm:pt>
    <dgm:pt modelId="{FA436B8F-B591-46B0-83BA-B5311F5D10E8}" type="parTrans" cxnId="{09091371-0D91-4A40-BD53-07E7375B3E45}">
      <dgm:prSet/>
      <dgm:spPr/>
      <dgm:t>
        <a:bodyPr/>
        <a:lstStyle/>
        <a:p>
          <a:endParaRPr lang="en-US"/>
        </a:p>
      </dgm:t>
    </dgm:pt>
    <dgm:pt modelId="{289BC992-8370-47D0-AE14-280D1A811C0D}" type="sibTrans" cxnId="{09091371-0D91-4A40-BD53-07E7375B3E45}">
      <dgm:prSet/>
      <dgm:spPr/>
      <dgm:t>
        <a:bodyPr/>
        <a:lstStyle/>
        <a:p>
          <a:endParaRPr lang="en-US"/>
        </a:p>
      </dgm:t>
    </dgm:pt>
    <dgm:pt modelId="{2AAC204D-7A19-4875-A5EA-289DD0F7CF9C}">
      <dgm:prSet phldr="0"/>
      <dgm:spPr/>
      <dgm:t>
        <a:bodyPr/>
        <a:lstStyle/>
        <a:p>
          <a:r>
            <a:rPr lang="en"/>
            <a:t>Standardization: Standardizing the purchase data using standard scaler.</a:t>
          </a:r>
          <a:endParaRPr lang="en-US"/>
        </a:p>
      </dgm:t>
    </dgm:pt>
    <dgm:pt modelId="{8F2AF375-10C8-4E67-B379-C1946B99876B}" type="parTrans" cxnId="{705BA6C2-C1C3-49FF-B0CE-A5E5B9F245FE}">
      <dgm:prSet/>
      <dgm:spPr/>
      <dgm:t>
        <a:bodyPr/>
        <a:lstStyle/>
        <a:p>
          <a:endParaRPr lang="en-US"/>
        </a:p>
      </dgm:t>
    </dgm:pt>
    <dgm:pt modelId="{3EFA2125-D4B5-4197-BED8-3D6CD9ABE3BB}" type="sibTrans" cxnId="{705BA6C2-C1C3-49FF-B0CE-A5E5B9F245FE}">
      <dgm:prSet/>
      <dgm:spPr/>
      <dgm:t>
        <a:bodyPr/>
        <a:lstStyle/>
        <a:p>
          <a:endParaRPr lang="en-US"/>
        </a:p>
      </dgm:t>
    </dgm:pt>
    <dgm:pt modelId="{B9D2D0CF-CFCC-420F-BE19-4277463871A7}">
      <dgm:prSet phldr="0"/>
      <dgm:spPr/>
      <dgm:t>
        <a:bodyPr/>
        <a:lstStyle/>
        <a:p>
          <a:r>
            <a:rPr lang="en"/>
            <a:t>PCA: Applying PCA on the purchase data to obtain 3 principal components.</a:t>
          </a:r>
          <a:endParaRPr lang="en-US"/>
        </a:p>
      </dgm:t>
    </dgm:pt>
    <dgm:pt modelId="{A777991C-ECCF-43FB-9505-0C8ED7EE7494}" type="parTrans" cxnId="{495DEAF8-462B-46CA-AF5E-B8A217B31FAA}">
      <dgm:prSet/>
      <dgm:spPr/>
      <dgm:t>
        <a:bodyPr/>
        <a:lstStyle/>
        <a:p>
          <a:endParaRPr lang="en-US"/>
        </a:p>
      </dgm:t>
    </dgm:pt>
    <dgm:pt modelId="{01047517-36A5-48E5-81E0-89C225A3C110}" type="sibTrans" cxnId="{495DEAF8-462B-46CA-AF5E-B8A217B31FAA}">
      <dgm:prSet/>
      <dgm:spPr/>
      <dgm:t>
        <a:bodyPr/>
        <a:lstStyle/>
        <a:p>
          <a:endParaRPr lang="en-US"/>
        </a:p>
      </dgm:t>
    </dgm:pt>
    <dgm:pt modelId="{0F1134BB-E60D-4270-A363-092C97A5F033}">
      <dgm:prSet phldr="0"/>
      <dgm:spPr/>
      <dgm:t>
        <a:bodyPr/>
        <a:lstStyle/>
        <a:p>
          <a:r>
            <a:rPr lang="en"/>
            <a:t>K-means PCA: Segmenting the purchase data into four segments based on principal components using K-means clustering.</a:t>
          </a:r>
          <a:endParaRPr lang="en-US"/>
        </a:p>
      </dgm:t>
    </dgm:pt>
    <dgm:pt modelId="{48CB2B98-F45F-4E06-8500-4BC4ABF05CA0}" type="parTrans" cxnId="{4AB7F160-2455-4BE4-8D36-92226D760D58}">
      <dgm:prSet/>
      <dgm:spPr/>
      <dgm:t>
        <a:bodyPr/>
        <a:lstStyle/>
        <a:p>
          <a:endParaRPr lang="en-US"/>
        </a:p>
      </dgm:t>
    </dgm:pt>
    <dgm:pt modelId="{011C3F88-7897-42B1-9B64-42CB81D26668}" type="sibTrans" cxnId="{4AB7F160-2455-4BE4-8D36-92226D760D58}">
      <dgm:prSet/>
      <dgm:spPr/>
      <dgm:t>
        <a:bodyPr/>
        <a:lstStyle/>
        <a:p>
          <a:endParaRPr lang="en-US"/>
        </a:p>
      </dgm:t>
    </dgm:pt>
    <dgm:pt modelId="{29C2448F-DC44-4E19-818E-0D1D35B8F9C5}" type="pres">
      <dgm:prSet presAssocID="{C0B81CDA-69D8-4E8B-A3E1-0F699E45D6CC}" presName="linear" presStyleCnt="0">
        <dgm:presLayoutVars>
          <dgm:dir/>
          <dgm:animLvl val="lvl"/>
          <dgm:resizeHandles val="exact"/>
        </dgm:presLayoutVars>
      </dgm:prSet>
      <dgm:spPr/>
    </dgm:pt>
    <dgm:pt modelId="{E05C04C4-FED0-43EA-BBDB-195E7CBF297D}" type="pres">
      <dgm:prSet presAssocID="{B342D09B-4D13-4A1A-BC12-82169EEA826E}" presName="parentLin" presStyleCnt="0"/>
      <dgm:spPr/>
    </dgm:pt>
    <dgm:pt modelId="{458CA122-4A32-45E0-A803-E36A145776DA}" type="pres">
      <dgm:prSet presAssocID="{B342D09B-4D13-4A1A-BC12-82169EEA826E}" presName="parentLeftMargin" presStyleLbl="node1" presStyleIdx="0" presStyleCnt="2"/>
      <dgm:spPr/>
    </dgm:pt>
    <dgm:pt modelId="{3807F634-906F-4303-A865-D981C9CD28DA}" type="pres">
      <dgm:prSet presAssocID="{B342D09B-4D13-4A1A-BC12-82169EEA826E}" presName="parentText" presStyleLbl="node1" presStyleIdx="0" presStyleCnt="2">
        <dgm:presLayoutVars>
          <dgm:chMax val="0"/>
          <dgm:bulletEnabled val="1"/>
        </dgm:presLayoutVars>
      </dgm:prSet>
      <dgm:spPr/>
    </dgm:pt>
    <dgm:pt modelId="{1CB6EFC8-CDB5-46A0-8297-607CEB3BD18E}" type="pres">
      <dgm:prSet presAssocID="{B342D09B-4D13-4A1A-BC12-82169EEA826E}" presName="negativeSpace" presStyleCnt="0"/>
      <dgm:spPr/>
    </dgm:pt>
    <dgm:pt modelId="{E09154B7-771A-4B5D-B13A-8EF840E3E1C5}" type="pres">
      <dgm:prSet presAssocID="{B342D09B-4D13-4A1A-BC12-82169EEA826E}" presName="childText" presStyleLbl="conFgAcc1" presStyleIdx="0" presStyleCnt="2">
        <dgm:presLayoutVars>
          <dgm:bulletEnabled val="1"/>
        </dgm:presLayoutVars>
      </dgm:prSet>
      <dgm:spPr/>
    </dgm:pt>
    <dgm:pt modelId="{4272E22F-FC83-4309-82F6-F0A7CABC374A}" type="pres">
      <dgm:prSet presAssocID="{0AEC36A4-1208-4E22-ADFA-3CCA3411775B}" presName="spaceBetweenRectangles" presStyleCnt="0"/>
      <dgm:spPr/>
    </dgm:pt>
    <dgm:pt modelId="{905BE5E0-3717-43DE-B502-1038DDB62C0D}" type="pres">
      <dgm:prSet presAssocID="{8DB59543-DAE8-4DE3-B53B-2408D968D811}" presName="parentLin" presStyleCnt="0"/>
      <dgm:spPr/>
    </dgm:pt>
    <dgm:pt modelId="{BB83C070-C202-421B-A085-3CF46313D90C}" type="pres">
      <dgm:prSet presAssocID="{8DB59543-DAE8-4DE3-B53B-2408D968D811}" presName="parentLeftMargin" presStyleLbl="node1" presStyleIdx="0" presStyleCnt="2"/>
      <dgm:spPr/>
    </dgm:pt>
    <dgm:pt modelId="{D9EABC69-26D6-452D-90E5-D5E16724F967}" type="pres">
      <dgm:prSet presAssocID="{8DB59543-DAE8-4DE3-B53B-2408D968D811}" presName="parentText" presStyleLbl="node1" presStyleIdx="1" presStyleCnt="2">
        <dgm:presLayoutVars>
          <dgm:chMax val="0"/>
          <dgm:bulletEnabled val="1"/>
        </dgm:presLayoutVars>
      </dgm:prSet>
      <dgm:spPr/>
    </dgm:pt>
    <dgm:pt modelId="{6DE35A27-790D-4619-A593-D56A116568A7}" type="pres">
      <dgm:prSet presAssocID="{8DB59543-DAE8-4DE3-B53B-2408D968D811}" presName="negativeSpace" presStyleCnt="0"/>
      <dgm:spPr/>
    </dgm:pt>
    <dgm:pt modelId="{FEE6D12F-D5E2-4CA3-B968-C34DFBEB0843}" type="pres">
      <dgm:prSet presAssocID="{8DB59543-DAE8-4DE3-B53B-2408D968D811}" presName="childText" presStyleLbl="conFgAcc1" presStyleIdx="1" presStyleCnt="2">
        <dgm:presLayoutVars>
          <dgm:bulletEnabled val="1"/>
        </dgm:presLayoutVars>
      </dgm:prSet>
      <dgm:spPr/>
    </dgm:pt>
  </dgm:ptLst>
  <dgm:cxnLst>
    <dgm:cxn modelId="{535EE500-D0B4-4FE8-B5D5-6B05F6DCB754}" type="presOf" srcId="{8DB59543-DAE8-4DE3-B53B-2408D968D811}" destId="{D9EABC69-26D6-452D-90E5-D5E16724F967}" srcOrd="1" destOrd="0" presId="urn:microsoft.com/office/officeart/2005/8/layout/list1"/>
    <dgm:cxn modelId="{3E6E2110-610B-4F08-AA0D-4F44AA1D3606}" type="presOf" srcId="{2AAC204D-7A19-4875-A5EA-289DD0F7CF9C}" destId="{FEE6D12F-D5E2-4CA3-B968-C34DFBEB0843}" srcOrd="0" destOrd="2" presId="urn:microsoft.com/office/officeart/2005/8/layout/list1"/>
    <dgm:cxn modelId="{59A3D634-7E6C-4EAE-A94F-3C988B5E9251}" type="presOf" srcId="{293EFC16-F115-4594-ACE6-585302D61284}" destId="{FEE6D12F-D5E2-4CA3-B968-C34DFBEB0843}" srcOrd="0" destOrd="0" presId="urn:microsoft.com/office/officeart/2005/8/layout/list1"/>
    <dgm:cxn modelId="{9839EF3E-692E-4F8B-964A-AAE43BACA3C6}" type="presOf" srcId="{8DB59543-DAE8-4DE3-B53B-2408D968D811}" destId="{BB83C070-C202-421B-A085-3CF46313D90C}" srcOrd="0" destOrd="0" presId="urn:microsoft.com/office/officeart/2005/8/layout/list1"/>
    <dgm:cxn modelId="{6CD2305B-BA10-4355-919B-D0CD171B71B2}" srcId="{B342D09B-4D13-4A1A-BC12-82169EEA826E}" destId="{26145911-F6D4-43AB-BFAC-D134B27A4FA4}" srcOrd="0" destOrd="0" parTransId="{3C3D4F6E-2ED9-4220-8FBD-D420AED80234}" sibTransId="{8D4CBBA9-448D-4A83-9872-CEA25384020D}"/>
    <dgm:cxn modelId="{4AB7F160-2455-4BE4-8D36-92226D760D58}" srcId="{8DB59543-DAE8-4DE3-B53B-2408D968D811}" destId="{0F1134BB-E60D-4270-A363-092C97A5F033}" srcOrd="4" destOrd="0" parTransId="{48CB2B98-F45F-4E06-8500-4BC4ABF05CA0}" sibTransId="{011C3F88-7897-42B1-9B64-42CB81D26668}"/>
    <dgm:cxn modelId="{FDD2FC61-AD29-489B-9255-70CA53097B64}" srcId="{8DB59543-DAE8-4DE3-B53B-2408D968D811}" destId="{293EFC16-F115-4594-ACE6-585302D61284}" srcOrd="0" destOrd="0" parTransId="{6A158DE5-EAB7-4630-BD74-B30A5F6D5002}" sibTransId="{21E47A43-1D0C-47B4-A6FF-D3E7EC65901C}"/>
    <dgm:cxn modelId="{6A81EC47-BD2D-48A4-8A23-E57800403376}" srcId="{C0B81CDA-69D8-4E8B-A3E1-0F699E45D6CC}" destId="{B342D09B-4D13-4A1A-BC12-82169EEA826E}" srcOrd="0" destOrd="0" parTransId="{C6006520-22A9-4C80-A7CA-553868003629}" sibTransId="{0AEC36A4-1208-4E22-ADFA-3CCA3411775B}"/>
    <dgm:cxn modelId="{F3A83D6F-39E6-454E-BB04-AAC8C9981117}" srcId="{C0B81CDA-69D8-4E8B-A3E1-0F699E45D6CC}" destId="{8DB59543-DAE8-4DE3-B53B-2408D968D811}" srcOrd="1" destOrd="0" parTransId="{5C149B1E-C11D-4CC9-B2D3-C5AB160B1805}" sibTransId="{1DB73B9A-EC3C-4665-BD31-BBE7959D0892}"/>
    <dgm:cxn modelId="{09091371-0D91-4A40-BD53-07E7375B3E45}" srcId="{8DB59543-DAE8-4DE3-B53B-2408D968D811}" destId="{52101D03-3570-4A36-80CC-38705C71752B}" srcOrd="1" destOrd="0" parTransId="{FA436B8F-B591-46B0-83BA-B5311F5D10E8}" sibTransId="{289BC992-8370-47D0-AE14-280D1A811C0D}"/>
    <dgm:cxn modelId="{B15C538F-F87E-41CD-A450-C9D19456B2CA}" type="presOf" srcId="{B342D09B-4D13-4A1A-BC12-82169EEA826E}" destId="{458CA122-4A32-45E0-A803-E36A145776DA}" srcOrd="0" destOrd="0" presId="urn:microsoft.com/office/officeart/2005/8/layout/list1"/>
    <dgm:cxn modelId="{9067EA8F-A577-4935-9F8A-6F621B9FE3C4}" type="presOf" srcId="{52101D03-3570-4A36-80CC-38705C71752B}" destId="{FEE6D12F-D5E2-4CA3-B968-C34DFBEB0843}" srcOrd="0" destOrd="1" presId="urn:microsoft.com/office/officeart/2005/8/layout/list1"/>
    <dgm:cxn modelId="{FD991FA5-D775-4F8F-8F79-FAD991C4BF7A}" type="presOf" srcId="{024A428D-BEA1-4C26-BE08-41F11E492E32}" destId="{FEE6D12F-D5E2-4CA3-B968-C34DFBEB0843}" srcOrd="0" destOrd="5" presId="urn:microsoft.com/office/officeart/2005/8/layout/list1"/>
    <dgm:cxn modelId="{3923ADB3-DBFA-4F45-92DC-791C947C0BB4}" type="presOf" srcId="{B342D09B-4D13-4A1A-BC12-82169EEA826E}" destId="{3807F634-906F-4303-A865-D981C9CD28DA}" srcOrd="1" destOrd="0" presId="urn:microsoft.com/office/officeart/2005/8/layout/list1"/>
    <dgm:cxn modelId="{6EE143B6-F9E9-4917-B076-CAAB470A363F}" type="presOf" srcId="{26145911-F6D4-43AB-BFAC-D134B27A4FA4}" destId="{E09154B7-771A-4B5D-B13A-8EF840E3E1C5}" srcOrd="0" destOrd="0" presId="urn:microsoft.com/office/officeart/2005/8/layout/list1"/>
    <dgm:cxn modelId="{705BA6C2-C1C3-49FF-B0CE-A5E5B9F245FE}" srcId="{8DB59543-DAE8-4DE3-B53B-2408D968D811}" destId="{2AAC204D-7A19-4875-A5EA-289DD0F7CF9C}" srcOrd="2" destOrd="0" parTransId="{8F2AF375-10C8-4E67-B379-C1946B99876B}" sibTransId="{3EFA2125-D4B5-4197-BED8-3D6CD9ABE3BB}"/>
    <dgm:cxn modelId="{ABE5C9C6-B24F-4650-9457-359591E35C20}" type="presOf" srcId="{B9D2D0CF-CFCC-420F-BE19-4277463871A7}" destId="{FEE6D12F-D5E2-4CA3-B968-C34DFBEB0843}" srcOrd="0" destOrd="3" presId="urn:microsoft.com/office/officeart/2005/8/layout/list1"/>
    <dgm:cxn modelId="{A20F24CE-A1A0-4143-9040-DCF5C36B494D}" type="presOf" srcId="{C0B81CDA-69D8-4E8B-A3E1-0F699E45D6CC}" destId="{29C2448F-DC44-4E19-818E-0D1D35B8F9C5}" srcOrd="0" destOrd="0" presId="urn:microsoft.com/office/officeart/2005/8/layout/list1"/>
    <dgm:cxn modelId="{CF18DDEC-C679-4FD1-BC52-F2C9394F2CB5}" srcId="{8DB59543-DAE8-4DE3-B53B-2408D968D811}" destId="{024A428D-BEA1-4C26-BE08-41F11E492E32}" srcOrd="5" destOrd="0" parTransId="{03171EAB-00F1-42AB-B1D3-73DF1EEED28F}" sibTransId="{401D3ABA-228E-4762-8C35-286EA13FD81D}"/>
    <dgm:cxn modelId="{495DEAF8-462B-46CA-AF5E-B8A217B31FAA}" srcId="{8DB59543-DAE8-4DE3-B53B-2408D968D811}" destId="{B9D2D0CF-CFCC-420F-BE19-4277463871A7}" srcOrd="3" destOrd="0" parTransId="{A777991C-ECCF-43FB-9505-0C8ED7EE7494}" sibTransId="{01047517-36A5-48E5-81E0-89C225A3C110}"/>
    <dgm:cxn modelId="{27B199F9-BBE9-4231-AC4E-EC2B3A7222E8}" type="presOf" srcId="{0F1134BB-E60D-4270-A363-092C97A5F033}" destId="{FEE6D12F-D5E2-4CA3-B968-C34DFBEB0843}" srcOrd="0" destOrd="4" presId="urn:microsoft.com/office/officeart/2005/8/layout/list1"/>
    <dgm:cxn modelId="{96BF7782-C93C-443C-99EE-CEFCB983EC0A}" type="presParOf" srcId="{29C2448F-DC44-4E19-818E-0D1D35B8F9C5}" destId="{E05C04C4-FED0-43EA-BBDB-195E7CBF297D}" srcOrd="0" destOrd="0" presId="urn:microsoft.com/office/officeart/2005/8/layout/list1"/>
    <dgm:cxn modelId="{2C9E7B0D-D6E3-42A8-99DB-6D3D804A75CF}" type="presParOf" srcId="{E05C04C4-FED0-43EA-BBDB-195E7CBF297D}" destId="{458CA122-4A32-45E0-A803-E36A145776DA}" srcOrd="0" destOrd="0" presId="urn:microsoft.com/office/officeart/2005/8/layout/list1"/>
    <dgm:cxn modelId="{BECB20C8-5DAA-4874-9640-827A26DD26EE}" type="presParOf" srcId="{E05C04C4-FED0-43EA-BBDB-195E7CBF297D}" destId="{3807F634-906F-4303-A865-D981C9CD28DA}" srcOrd="1" destOrd="0" presId="urn:microsoft.com/office/officeart/2005/8/layout/list1"/>
    <dgm:cxn modelId="{15B1FE5D-2A63-4C2B-82DE-A9306BC44AB3}" type="presParOf" srcId="{29C2448F-DC44-4E19-818E-0D1D35B8F9C5}" destId="{1CB6EFC8-CDB5-46A0-8297-607CEB3BD18E}" srcOrd="1" destOrd="0" presId="urn:microsoft.com/office/officeart/2005/8/layout/list1"/>
    <dgm:cxn modelId="{EF4983D1-F847-4ACC-8106-10D27EF2D6B2}" type="presParOf" srcId="{29C2448F-DC44-4E19-818E-0D1D35B8F9C5}" destId="{E09154B7-771A-4B5D-B13A-8EF840E3E1C5}" srcOrd="2" destOrd="0" presId="urn:microsoft.com/office/officeart/2005/8/layout/list1"/>
    <dgm:cxn modelId="{6B24BBDD-B7A1-4556-BA24-84F90E2B897E}" type="presParOf" srcId="{29C2448F-DC44-4E19-818E-0D1D35B8F9C5}" destId="{4272E22F-FC83-4309-82F6-F0A7CABC374A}" srcOrd="3" destOrd="0" presId="urn:microsoft.com/office/officeart/2005/8/layout/list1"/>
    <dgm:cxn modelId="{4A3483D9-BB7E-4015-B079-C698B61AE770}" type="presParOf" srcId="{29C2448F-DC44-4E19-818E-0D1D35B8F9C5}" destId="{905BE5E0-3717-43DE-B502-1038DDB62C0D}" srcOrd="4" destOrd="0" presId="urn:microsoft.com/office/officeart/2005/8/layout/list1"/>
    <dgm:cxn modelId="{E7B389F4-05A7-4E27-8DEB-4A370DCB8A00}" type="presParOf" srcId="{905BE5E0-3717-43DE-B502-1038DDB62C0D}" destId="{BB83C070-C202-421B-A085-3CF46313D90C}" srcOrd="0" destOrd="0" presId="urn:microsoft.com/office/officeart/2005/8/layout/list1"/>
    <dgm:cxn modelId="{EF14E096-D0B8-46D0-837C-24C46985246D}" type="presParOf" srcId="{905BE5E0-3717-43DE-B502-1038DDB62C0D}" destId="{D9EABC69-26D6-452D-90E5-D5E16724F967}" srcOrd="1" destOrd="0" presId="urn:microsoft.com/office/officeart/2005/8/layout/list1"/>
    <dgm:cxn modelId="{703B59C2-AE34-4A06-977C-ADEFBE6AB9B8}" type="presParOf" srcId="{29C2448F-DC44-4E19-818E-0D1D35B8F9C5}" destId="{6DE35A27-790D-4619-A593-D56A116568A7}" srcOrd="5" destOrd="0" presId="urn:microsoft.com/office/officeart/2005/8/layout/list1"/>
    <dgm:cxn modelId="{6508B394-91F1-47A4-BF28-02B3FC2B3EA5}" type="presParOf" srcId="{29C2448F-DC44-4E19-818E-0D1D35B8F9C5}" destId="{FEE6D12F-D5E2-4CA3-B968-C34DFBEB084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8BEB2-761E-B149-9FC9-705252DC2F1B}">
      <dsp:nvSpPr>
        <dsp:cNvPr id="0" name=""/>
        <dsp:cNvSpPr/>
      </dsp:nvSpPr>
      <dsp:spPr>
        <a:xfrm>
          <a:off x="6879" y="533951"/>
          <a:ext cx="2056218" cy="12915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Milestone 1:</a:t>
          </a:r>
        </a:p>
        <a:p>
          <a:pPr marL="0" lvl="0" indent="0" algn="ctr" defTabSz="800100">
            <a:lnSpc>
              <a:spcPct val="90000"/>
            </a:lnSpc>
            <a:spcBef>
              <a:spcPct val="0"/>
            </a:spcBef>
            <a:spcAft>
              <a:spcPct val="35000"/>
            </a:spcAft>
            <a:buNone/>
          </a:pPr>
          <a:r>
            <a:rPr lang="en-IN" sz="1800" b="0" kern="1200" dirty="0">
              <a:latin typeface="Times New Roman" panose="02020603050405020304" pitchFamily="18" charset="0"/>
              <a:cs typeface="Times New Roman" panose="02020603050405020304" pitchFamily="18" charset="0"/>
            </a:rPr>
            <a:t>Customer Analysis</a:t>
          </a:r>
          <a:endParaRPr lang="en-IN" sz="1800" b="1" kern="1200" dirty="0">
            <a:latin typeface="Times New Roman" panose="02020603050405020304" pitchFamily="18" charset="0"/>
            <a:cs typeface="Times New Roman" panose="02020603050405020304" pitchFamily="18" charset="0"/>
          </a:endParaRPr>
        </a:p>
        <a:p>
          <a:pPr marL="0" lvl="0" indent="0" algn="ctr" defTabSz="800100">
            <a:lnSpc>
              <a:spcPct val="90000"/>
            </a:lnSpc>
            <a:spcBef>
              <a:spcPct val="0"/>
            </a:spcBef>
            <a:spcAft>
              <a:spcPct val="35000"/>
            </a:spcAft>
            <a:buNone/>
          </a:pPr>
          <a:endParaRPr lang="en-IN" sz="1800" kern="1200" dirty="0">
            <a:latin typeface="Times New Roman" panose="02020603050405020304" pitchFamily="18" charset="0"/>
            <a:cs typeface="Times New Roman" panose="02020603050405020304" pitchFamily="18" charset="0"/>
          </a:endParaRPr>
        </a:p>
      </dsp:txBody>
      <dsp:txXfrm>
        <a:off x="44708" y="571780"/>
        <a:ext cx="1980560" cy="1215904"/>
      </dsp:txXfrm>
    </dsp:sp>
    <dsp:sp modelId="{7BDDD1C2-6B7F-BE40-B0C0-CB0F7D814371}">
      <dsp:nvSpPr>
        <dsp:cNvPr id="0" name=""/>
        <dsp:cNvSpPr/>
      </dsp:nvSpPr>
      <dsp:spPr>
        <a:xfrm>
          <a:off x="2268719" y="924761"/>
          <a:ext cx="435918" cy="50994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268719" y="1026749"/>
        <a:ext cx="305143" cy="305966"/>
      </dsp:txXfrm>
    </dsp:sp>
    <dsp:sp modelId="{E9143A96-D583-7446-814B-492C5BB47083}">
      <dsp:nvSpPr>
        <dsp:cNvPr id="0" name=""/>
        <dsp:cNvSpPr/>
      </dsp:nvSpPr>
      <dsp:spPr>
        <a:xfrm>
          <a:off x="2885584" y="533951"/>
          <a:ext cx="2056218" cy="129156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Milestone 2:</a:t>
          </a:r>
        </a:p>
        <a:p>
          <a:pPr marL="0" lvl="0" indent="0" algn="ctr" defTabSz="800100">
            <a:lnSpc>
              <a:spcPct val="90000"/>
            </a:lnSpc>
            <a:spcBef>
              <a:spcPct val="0"/>
            </a:spcBef>
            <a:spcAft>
              <a:spcPct val="35000"/>
            </a:spcAft>
            <a:buNone/>
          </a:pPr>
          <a:r>
            <a:rPr lang="en-IN" sz="1800" b="0" kern="1200" dirty="0">
              <a:latin typeface="Times New Roman" panose="02020603050405020304" pitchFamily="18" charset="0"/>
              <a:cs typeface="Times New Roman" panose="02020603050405020304" pitchFamily="18" charset="0"/>
            </a:rPr>
            <a:t>Exploratory data analysis for Purchase Analysis</a:t>
          </a:r>
        </a:p>
      </dsp:txBody>
      <dsp:txXfrm>
        <a:off x="2923413" y="571780"/>
        <a:ext cx="1980560" cy="1215904"/>
      </dsp:txXfrm>
    </dsp:sp>
    <dsp:sp modelId="{69E68D8B-E7BD-4F4B-AEF3-C7499CCC4274}">
      <dsp:nvSpPr>
        <dsp:cNvPr id="0" name=""/>
        <dsp:cNvSpPr/>
      </dsp:nvSpPr>
      <dsp:spPr>
        <a:xfrm>
          <a:off x="5147424" y="924761"/>
          <a:ext cx="435918" cy="509942"/>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147424" y="1026749"/>
        <a:ext cx="305143" cy="305966"/>
      </dsp:txXfrm>
    </dsp:sp>
    <dsp:sp modelId="{4AAE1447-F508-9849-8868-97A92D58C7F0}">
      <dsp:nvSpPr>
        <dsp:cNvPr id="0" name=""/>
        <dsp:cNvSpPr/>
      </dsp:nvSpPr>
      <dsp:spPr>
        <a:xfrm>
          <a:off x="5764290" y="533951"/>
          <a:ext cx="2056218" cy="129156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Milestone 3:</a:t>
          </a:r>
        </a:p>
        <a:p>
          <a:pPr marL="0" lvl="0" indent="0" algn="ctr" defTabSz="800100">
            <a:lnSpc>
              <a:spcPct val="90000"/>
            </a:lnSpc>
            <a:spcBef>
              <a:spcPct val="0"/>
            </a:spcBef>
            <a:spcAft>
              <a:spcPct val="35000"/>
            </a:spcAft>
            <a:buNone/>
          </a:pPr>
          <a:r>
            <a:rPr lang="en-IN" sz="1800" b="0" kern="1200" dirty="0">
              <a:latin typeface="Times New Roman" panose="02020603050405020304" pitchFamily="18" charset="0"/>
              <a:cs typeface="Times New Roman" panose="02020603050405020304" pitchFamily="18" charset="0"/>
            </a:rPr>
            <a:t>Purchase Analysis</a:t>
          </a:r>
          <a:endParaRPr lang="en-IN" sz="1800" b="1" kern="1200" dirty="0">
            <a:latin typeface="Times New Roman" panose="02020603050405020304" pitchFamily="18" charset="0"/>
            <a:cs typeface="Times New Roman" panose="02020603050405020304" pitchFamily="18" charset="0"/>
          </a:endParaRPr>
        </a:p>
      </dsp:txBody>
      <dsp:txXfrm>
        <a:off x="5802119" y="571780"/>
        <a:ext cx="1980560" cy="1215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A5664-48BA-4440-A10B-FAC438EF5249}">
      <dsp:nvSpPr>
        <dsp:cNvPr id="0" name=""/>
        <dsp:cNvSpPr/>
      </dsp:nvSpPr>
      <dsp:spPr>
        <a:xfrm>
          <a:off x="0" y="311340"/>
          <a:ext cx="10515600" cy="13151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475FD0-FA73-4447-BEB3-B2A4C7F092C8}">
      <dsp:nvSpPr>
        <dsp:cNvPr id="0" name=""/>
        <dsp:cNvSpPr/>
      </dsp:nvSpPr>
      <dsp:spPr>
        <a:xfrm>
          <a:off x="230074" y="559102"/>
          <a:ext cx="783155" cy="777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C4C872-DE6C-4A1C-8F2A-6436D985EE9F}">
      <dsp:nvSpPr>
        <dsp:cNvPr id="0" name=""/>
        <dsp:cNvSpPr/>
      </dsp:nvSpPr>
      <dsp:spPr>
        <a:xfrm>
          <a:off x="1051378" y="681844"/>
          <a:ext cx="3166850" cy="581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509" tIns="61509" rIns="61509" bIns="61509" numCol="1" spcCol="1270" anchor="ctr" anchorCtr="0">
          <a:noAutofit/>
        </a:bodyPr>
        <a:lstStyle/>
        <a:p>
          <a:pPr marL="0" lvl="0" indent="0" algn="l" defTabSz="1111250">
            <a:lnSpc>
              <a:spcPct val="100000"/>
            </a:lnSpc>
            <a:spcBef>
              <a:spcPct val="0"/>
            </a:spcBef>
            <a:spcAft>
              <a:spcPct val="35000"/>
            </a:spcAft>
            <a:buNone/>
          </a:pPr>
          <a:r>
            <a:rPr lang="en-US" sz="2500" b="1" kern="1200" dirty="0"/>
            <a:t>Segmentation Dataset</a:t>
          </a:r>
          <a:endParaRPr lang="en-US" sz="2500" kern="1200" dirty="0"/>
        </a:p>
      </dsp:txBody>
      <dsp:txXfrm>
        <a:off x="1051378" y="681844"/>
        <a:ext cx="3166850" cy="581186"/>
      </dsp:txXfrm>
    </dsp:sp>
    <dsp:sp modelId="{6F029123-580C-424F-95A8-76987C91576C}">
      <dsp:nvSpPr>
        <dsp:cNvPr id="0" name=""/>
        <dsp:cNvSpPr/>
      </dsp:nvSpPr>
      <dsp:spPr>
        <a:xfrm>
          <a:off x="4919190" y="681844"/>
          <a:ext cx="4413345" cy="581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509" tIns="61509" rIns="61509" bIns="61509" numCol="1" spcCol="1270" anchor="ctr" anchorCtr="0">
          <a:noAutofit/>
        </a:bodyPr>
        <a:lstStyle/>
        <a:p>
          <a:pPr marL="0" lvl="0" indent="0" algn="l" defTabSz="622300">
            <a:lnSpc>
              <a:spcPct val="100000"/>
            </a:lnSpc>
            <a:spcBef>
              <a:spcPct val="0"/>
            </a:spcBef>
            <a:spcAft>
              <a:spcPct val="35000"/>
            </a:spcAft>
            <a:buNone/>
          </a:pPr>
          <a:r>
            <a:rPr lang="en-US" sz="1400" kern="1200" dirty="0"/>
            <a:t>Contains information on the purchasing behavior of 2,000 individuals.</a:t>
          </a:r>
        </a:p>
        <a:p>
          <a:pPr marL="0" lvl="0" indent="0" algn="l" defTabSz="622300">
            <a:lnSpc>
              <a:spcPct val="100000"/>
            </a:lnSpc>
            <a:spcBef>
              <a:spcPct val="0"/>
            </a:spcBef>
            <a:spcAft>
              <a:spcPct val="35000"/>
            </a:spcAft>
            <a:buNone/>
          </a:pPr>
          <a:r>
            <a:rPr lang="en-US" sz="1400" kern="1200" dirty="0"/>
            <a:t>Data collected from loyalty cards used at checkout in a physical 'FMCG' store.</a:t>
          </a:r>
        </a:p>
        <a:p>
          <a:pPr marL="0" lvl="0" indent="0" algn="l" defTabSz="622300">
            <a:lnSpc>
              <a:spcPct val="100000"/>
            </a:lnSpc>
            <a:spcBef>
              <a:spcPct val="0"/>
            </a:spcBef>
            <a:spcAft>
              <a:spcPct val="35000"/>
            </a:spcAft>
            <a:buNone/>
          </a:pPr>
          <a:r>
            <a:rPr lang="en-US" sz="1400" kern="1200" dirty="0"/>
            <a:t>Preprocessed data with no missing values.</a:t>
          </a:r>
        </a:p>
      </dsp:txBody>
      <dsp:txXfrm>
        <a:off x="4919190" y="681844"/>
        <a:ext cx="4413345" cy="581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0AE6D-608D-F543-831F-554AF72A09D3}">
      <dsp:nvSpPr>
        <dsp:cNvPr id="0" name=""/>
        <dsp:cNvSpPr/>
      </dsp:nvSpPr>
      <dsp:spPr>
        <a:xfrm>
          <a:off x="1783" y="303258"/>
          <a:ext cx="1739161" cy="51287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a:t>Utilization of PCA:</a:t>
          </a:r>
          <a:r>
            <a:rPr lang="en-US" sz="1400" kern="1200"/>
            <a:t> </a:t>
          </a:r>
        </a:p>
      </dsp:txBody>
      <dsp:txXfrm>
        <a:off x="1783" y="303258"/>
        <a:ext cx="1739161" cy="512874"/>
      </dsp:txXfrm>
    </dsp:sp>
    <dsp:sp modelId="{A824A870-3554-8245-A641-A88AAA1B8CE6}">
      <dsp:nvSpPr>
        <dsp:cNvPr id="0" name=""/>
        <dsp:cNvSpPr/>
      </dsp:nvSpPr>
      <dsp:spPr>
        <a:xfrm>
          <a:off x="1783" y="816133"/>
          <a:ext cx="1739161" cy="287864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Identifies a subset of components capturing variance within the data.</a:t>
          </a:r>
        </a:p>
        <a:p>
          <a:pPr marL="114300" lvl="1" indent="-114300" algn="l" defTabSz="622300">
            <a:lnSpc>
              <a:spcPct val="90000"/>
            </a:lnSpc>
            <a:spcBef>
              <a:spcPct val="0"/>
            </a:spcBef>
            <a:spcAft>
              <a:spcPct val="15000"/>
            </a:spcAft>
            <a:buChar char="•"/>
          </a:pPr>
          <a:r>
            <a:rPr lang="en-US" sz="1400" kern="1200"/>
            <a:t>Seven components selected, organized in descending order of significance.</a:t>
          </a:r>
        </a:p>
      </dsp:txBody>
      <dsp:txXfrm>
        <a:off x="1783" y="816133"/>
        <a:ext cx="1739161" cy="2878647"/>
      </dsp:txXfrm>
    </dsp:sp>
    <dsp:sp modelId="{D1B55B80-E75D-9A45-A119-7A8AF97F72B9}">
      <dsp:nvSpPr>
        <dsp:cNvPr id="0" name=""/>
        <dsp:cNvSpPr/>
      </dsp:nvSpPr>
      <dsp:spPr>
        <a:xfrm>
          <a:off x="1984427" y="303258"/>
          <a:ext cx="1739161" cy="512874"/>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a:t>Variance Explained by Components: </a:t>
          </a:r>
          <a:endParaRPr lang="en-US" sz="1400" kern="1200"/>
        </a:p>
      </dsp:txBody>
      <dsp:txXfrm>
        <a:off x="1984427" y="303258"/>
        <a:ext cx="1739161" cy="512874"/>
      </dsp:txXfrm>
    </dsp:sp>
    <dsp:sp modelId="{107537D3-D4B3-B046-BDA3-14ABB3526F94}">
      <dsp:nvSpPr>
        <dsp:cNvPr id="0" name=""/>
        <dsp:cNvSpPr/>
      </dsp:nvSpPr>
      <dsp:spPr>
        <a:xfrm>
          <a:off x="1984427" y="816133"/>
          <a:ext cx="1739161" cy="287864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First component explains 36% of variance.</a:t>
          </a:r>
        </a:p>
        <a:p>
          <a:pPr marL="114300" lvl="1" indent="-114300" algn="l" defTabSz="622300">
            <a:lnSpc>
              <a:spcPct val="90000"/>
            </a:lnSpc>
            <a:spcBef>
              <a:spcPct val="0"/>
            </a:spcBef>
            <a:spcAft>
              <a:spcPct val="15000"/>
            </a:spcAft>
            <a:buChar char="•"/>
          </a:pPr>
          <a:r>
            <a:rPr lang="en-US" sz="1400" kern="1200" dirty="0"/>
            <a:t>Second component explains 26% of variance.</a:t>
          </a:r>
        </a:p>
        <a:p>
          <a:pPr marL="114300" lvl="1" indent="-114300" algn="l" defTabSz="622300">
            <a:lnSpc>
              <a:spcPct val="90000"/>
            </a:lnSpc>
            <a:spcBef>
              <a:spcPct val="0"/>
            </a:spcBef>
            <a:spcAft>
              <a:spcPct val="15000"/>
            </a:spcAft>
            <a:buChar char="•"/>
          </a:pPr>
          <a:r>
            <a:rPr lang="en-US" sz="1400" kern="1200" dirty="0"/>
            <a:t>Third component explains 19% of variance.</a:t>
          </a:r>
        </a:p>
        <a:p>
          <a:pPr marL="114300" lvl="1" indent="-114300" algn="l" defTabSz="622300">
            <a:lnSpc>
              <a:spcPct val="90000"/>
            </a:lnSpc>
            <a:spcBef>
              <a:spcPct val="0"/>
            </a:spcBef>
            <a:spcAft>
              <a:spcPct val="15000"/>
            </a:spcAft>
            <a:buChar char="•"/>
          </a:pPr>
          <a:r>
            <a:rPr lang="en-US" sz="1400" kern="1200"/>
            <a:t>Fourth to Seventh components explain remaining variance.</a:t>
          </a:r>
        </a:p>
      </dsp:txBody>
      <dsp:txXfrm>
        <a:off x="1984427" y="816133"/>
        <a:ext cx="1739161" cy="2878647"/>
      </dsp:txXfrm>
    </dsp:sp>
    <dsp:sp modelId="{33867B9E-4D70-E34D-8026-72AF87EDE9A6}">
      <dsp:nvSpPr>
        <dsp:cNvPr id="0" name=""/>
        <dsp:cNvSpPr/>
      </dsp:nvSpPr>
      <dsp:spPr>
        <a:xfrm>
          <a:off x="3967071" y="303258"/>
          <a:ext cx="1739161" cy="512874"/>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a:t>Cumulative Variance Explained:</a:t>
          </a:r>
          <a:r>
            <a:rPr lang="en-US" sz="1400" kern="1200"/>
            <a:t> </a:t>
          </a:r>
        </a:p>
      </dsp:txBody>
      <dsp:txXfrm>
        <a:off x="3967071" y="303258"/>
        <a:ext cx="1739161" cy="512874"/>
      </dsp:txXfrm>
    </dsp:sp>
    <dsp:sp modelId="{5532CCB6-0F0F-EF4F-8A95-86BF4D481605}">
      <dsp:nvSpPr>
        <dsp:cNvPr id="0" name=""/>
        <dsp:cNvSpPr/>
      </dsp:nvSpPr>
      <dsp:spPr>
        <a:xfrm>
          <a:off x="3967071" y="816133"/>
          <a:ext cx="1739161" cy="287864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Plotting cumulative variance explained by total number of components.</a:t>
          </a:r>
        </a:p>
        <a:p>
          <a:pPr marL="114300" lvl="1" indent="-114300" algn="l" defTabSz="622300">
            <a:lnSpc>
              <a:spcPct val="90000"/>
            </a:lnSpc>
            <a:spcBef>
              <a:spcPct val="0"/>
            </a:spcBef>
            <a:spcAft>
              <a:spcPct val="15000"/>
            </a:spcAft>
            <a:buChar char="•"/>
          </a:pPr>
          <a:r>
            <a:rPr lang="en-US" sz="1400" kern="1200"/>
            <a:t>Selecting subset of components to retain around 80% of explained variance.</a:t>
          </a:r>
        </a:p>
      </dsp:txBody>
      <dsp:txXfrm>
        <a:off x="3967071" y="816133"/>
        <a:ext cx="1739161" cy="2878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7E98A-BFE2-4BF3-8DDB-7675D5C59D83}">
      <dsp:nvSpPr>
        <dsp:cNvPr id="0" name=""/>
        <dsp:cNvSpPr/>
      </dsp:nvSpPr>
      <dsp:spPr>
        <a:xfrm>
          <a:off x="0" y="563132"/>
          <a:ext cx="10400158" cy="18357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976FA9-21E4-468A-9DCD-5C3B3B472F47}">
      <dsp:nvSpPr>
        <dsp:cNvPr id="0" name=""/>
        <dsp:cNvSpPr/>
      </dsp:nvSpPr>
      <dsp:spPr>
        <a:xfrm>
          <a:off x="261763" y="1034709"/>
          <a:ext cx="889888" cy="889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063FCC-913E-4812-88E1-87F7EF3F0459}">
      <dsp:nvSpPr>
        <dsp:cNvPr id="0" name=""/>
        <dsp:cNvSpPr/>
      </dsp:nvSpPr>
      <dsp:spPr>
        <a:xfrm>
          <a:off x="1456948" y="1038455"/>
          <a:ext cx="2657379" cy="885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79" tIns="93679" rIns="93679" bIns="93679" numCol="1" spcCol="1270" anchor="ctr" anchorCtr="0">
          <a:noAutofit/>
        </a:bodyPr>
        <a:lstStyle/>
        <a:p>
          <a:pPr marL="0" lvl="0" indent="0" algn="l" defTabSz="1111250">
            <a:lnSpc>
              <a:spcPct val="100000"/>
            </a:lnSpc>
            <a:spcBef>
              <a:spcPct val="0"/>
            </a:spcBef>
            <a:spcAft>
              <a:spcPct val="35000"/>
            </a:spcAft>
            <a:buNone/>
          </a:pPr>
          <a:r>
            <a:rPr lang="en-US" sz="2500" b="1" kern="1200" dirty="0"/>
            <a:t>Purchase Dataset</a:t>
          </a:r>
          <a:endParaRPr lang="en-US" sz="2500" kern="1200" dirty="0"/>
        </a:p>
      </dsp:txBody>
      <dsp:txXfrm>
        <a:off x="1456948" y="1038455"/>
        <a:ext cx="2657379" cy="885152"/>
      </dsp:txXfrm>
    </dsp:sp>
    <dsp:sp modelId="{7D19FA1E-16E4-4715-9166-C244BC15B05A}">
      <dsp:nvSpPr>
        <dsp:cNvPr id="0" name=""/>
        <dsp:cNvSpPr/>
      </dsp:nvSpPr>
      <dsp:spPr>
        <a:xfrm>
          <a:off x="4817310" y="669461"/>
          <a:ext cx="4781714" cy="1576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79" tIns="93679" rIns="93679" bIns="93679"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Records purchases of chocolate candy bars by 500 individuals over 2 years.</a:t>
          </a:r>
        </a:p>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Data collected through loyalty cards used at checkout.</a:t>
          </a:r>
        </a:p>
        <a:p>
          <a:pPr marL="0" lvl="0" indent="0" algn="l"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Preprocessed data with no missing values.</a:t>
          </a:r>
        </a:p>
      </dsp:txBody>
      <dsp:txXfrm>
        <a:off x="4817310" y="669461"/>
        <a:ext cx="4781714" cy="15762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154B7-771A-4B5D-B13A-8EF840E3E1C5}">
      <dsp:nvSpPr>
        <dsp:cNvPr id="0" name=""/>
        <dsp:cNvSpPr/>
      </dsp:nvSpPr>
      <dsp:spPr>
        <a:xfrm>
          <a:off x="0" y="337211"/>
          <a:ext cx="10976727" cy="9355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1916" tIns="458216" rIns="851916" bIns="156464" numCol="1" spcCol="1270" anchor="t" anchorCtr="0">
          <a:noAutofit/>
        </a:bodyPr>
        <a:lstStyle/>
        <a:p>
          <a:pPr marL="228600" lvl="1" indent="-228600" algn="l" defTabSz="977900" rtl="0">
            <a:lnSpc>
              <a:spcPct val="90000"/>
            </a:lnSpc>
            <a:spcBef>
              <a:spcPct val="0"/>
            </a:spcBef>
            <a:spcAft>
              <a:spcPct val="15000"/>
            </a:spcAft>
            <a:buChar char="•"/>
          </a:pPr>
          <a:r>
            <a:rPr lang="en" sz="2200" kern="1200" dirty="0"/>
            <a:t>Exploration of purchase behavior including models for purchase incidence.</a:t>
          </a:r>
          <a:endParaRPr lang="en-US" sz="2200" kern="1200" dirty="0">
            <a:latin typeface="Calibri Light" panose="020F0302020204030204"/>
          </a:endParaRPr>
        </a:p>
      </dsp:txBody>
      <dsp:txXfrm>
        <a:off x="0" y="337211"/>
        <a:ext cx="10976727" cy="935550"/>
      </dsp:txXfrm>
    </dsp:sp>
    <dsp:sp modelId="{3807F634-906F-4303-A865-D981C9CD28DA}">
      <dsp:nvSpPr>
        <dsp:cNvPr id="0" name=""/>
        <dsp:cNvSpPr/>
      </dsp:nvSpPr>
      <dsp:spPr>
        <a:xfrm>
          <a:off x="548836" y="12491"/>
          <a:ext cx="7683709"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426" tIns="0" rIns="290426" bIns="0" numCol="1" spcCol="1270" anchor="ctr" anchorCtr="0">
          <a:noAutofit/>
        </a:bodyPr>
        <a:lstStyle/>
        <a:p>
          <a:pPr marL="0" lvl="0" indent="0" algn="l" defTabSz="977900" rtl="0">
            <a:lnSpc>
              <a:spcPct val="90000"/>
            </a:lnSpc>
            <a:spcBef>
              <a:spcPct val="0"/>
            </a:spcBef>
            <a:spcAft>
              <a:spcPct val="35000"/>
            </a:spcAft>
            <a:buNone/>
          </a:pPr>
          <a:r>
            <a:rPr lang="en" sz="2200" b="1" kern="1200" dirty="0"/>
            <a:t>Descriptive and Predictive Analysis</a:t>
          </a:r>
          <a:r>
            <a:rPr lang="en-US" sz="2200" b="1" kern="1200" dirty="0"/>
            <a:t>: </a:t>
          </a:r>
          <a:endParaRPr lang="en-US" sz="2200" b="0" kern="1200" dirty="0">
            <a:latin typeface="Calibri Light" panose="020F0302020204030204"/>
          </a:endParaRPr>
        </a:p>
      </dsp:txBody>
      <dsp:txXfrm>
        <a:off x="580539" y="44194"/>
        <a:ext cx="7620303" cy="586034"/>
      </dsp:txXfrm>
    </dsp:sp>
    <dsp:sp modelId="{FEE6D12F-D5E2-4CA3-B968-C34DFBEB0843}">
      <dsp:nvSpPr>
        <dsp:cNvPr id="0" name=""/>
        <dsp:cNvSpPr/>
      </dsp:nvSpPr>
      <dsp:spPr>
        <a:xfrm>
          <a:off x="0" y="1716281"/>
          <a:ext cx="10976727" cy="3326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1916" tIns="458216" rIns="851916" bIns="156464" numCol="1" spcCol="1270" anchor="t" anchorCtr="0">
          <a:noAutofit/>
        </a:bodyPr>
        <a:lstStyle/>
        <a:p>
          <a:pPr marL="228600" lvl="1" indent="-228600" algn="l" defTabSz="977900" rtl="0">
            <a:lnSpc>
              <a:spcPct val="90000"/>
            </a:lnSpc>
            <a:spcBef>
              <a:spcPct val="0"/>
            </a:spcBef>
            <a:spcAft>
              <a:spcPct val="15000"/>
            </a:spcAft>
            <a:buChar char="•"/>
          </a:pPr>
          <a:r>
            <a:rPr lang="en" sz="2200" kern="1200"/>
            <a:t>Checking for missing values: No missing values found.</a:t>
          </a:r>
          <a:endParaRPr lang="en-US" sz="2200" kern="1200">
            <a:latin typeface="Calibri Light" panose="020F0302020204030204"/>
          </a:endParaRPr>
        </a:p>
        <a:p>
          <a:pPr marL="228600" lvl="1" indent="-228600" algn="l" defTabSz="977900">
            <a:lnSpc>
              <a:spcPct val="90000"/>
            </a:lnSpc>
            <a:spcBef>
              <a:spcPct val="0"/>
            </a:spcBef>
            <a:spcAft>
              <a:spcPct val="15000"/>
            </a:spcAft>
            <a:buChar char="•"/>
          </a:pPr>
          <a:r>
            <a:rPr lang="en" sz="2200" kern="1200"/>
            <a:t>Data segmentation: Loading pickled objects for segmentation of purchase dataset.</a:t>
          </a:r>
          <a:endParaRPr lang="en-US" sz="2200" kern="1200"/>
        </a:p>
        <a:p>
          <a:pPr marL="228600" lvl="1" indent="-228600" algn="l" defTabSz="977900">
            <a:lnSpc>
              <a:spcPct val="90000"/>
            </a:lnSpc>
            <a:spcBef>
              <a:spcPct val="0"/>
            </a:spcBef>
            <a:spcAft>
              <a:spcPct val="15000"/>
            </a:spcAft>
            <a:buChar char="•"/>
          </a:pPr>
          <a:r>
            <a:rPr lang="en" sz="2200" kern="1200"/>
            <a:t>Standardization: Standardizing the purchase data using standard scaler.</a:t>
          </a:r>
          <a:endParaRPr lang="en-US" sz="2200" kern="1200"/>
        </a:p>
        <a:p>
          <a:pPr marL="228600" lvl="1" indent="-228600" algn="l" defTabSz="977900">
            <a:lnSpc>
              <a:spcPct val="90000"/>
            </a:lnSpc>
            <a:spcBef>
              <a:spcPct val="0"/>
            </a:spcBef>
            <a:spcAft>
              <a:spcPct val="15000"/>
            </a:spcAft>
            <a:buChar char="•"/>
          </a:pPr>
          <a:r>
            <a:rPr lang="en" sz="2200" kern="1200"/>
            <a:t>PCA: Applying PCA on the purchase data to obtain 3 principal components.</a:t>
          </a:r>
          <a:endParaRPr lang="en-US" sz="2200" kern="1200"/>
        </a:p>
        <a:p>
          <a:pPr marL="228600" lvl="1" indent="-228600" algn="l" defTabSz="977900">
            <a:lnSpc>
              <a:spcPct val="90000"/>
            </a:lnSpc>
            <a:spcBef>
              <a:spcPct val="0"/>
            </a:spcBef>
            <a:spcAft>
              <a:spcPct val="15000"/>
            </a:spcAft>
            <a:buChar char="•"/>
          </a:pPr>
          <a:r>
            <a:rPr lang="en" sz="2200" kern="1200"/>
            <a:t>K-means PCA: Segmenting the purchase data into four segments based on principal components using K-means clustering.</a:t>
          </a:r>
          <a:endParaRPr lang="en-US" sz="2200" kern="1200"/>
        </a:p>
        <a:p>
          <a:pPr marL="228600" lvl="1" indent="-228600" algn="l" defTabSz="977900">
            <a:lnSpc>
              <a:spcPct val="90000"/>
            </a:lnSpc>
            <a:spcBef>
              <a:spcPct val="0"/>
            </a:spcBef>
            <a:spcAft>
              <a:spcPct val="15000"/>
            </a:spcAft>
            <a:buChar char="•"/>
          </a:pPr>
          <a:endParaRPr lang="en-US" sz="2200" kern="1200" dirty="0"/>
        </a:p>
      </dsp:txBody>
      <dsp:txXfrm>
        <a:off x="0" y="1716281"/>
        <a:ext cx="10976727" cy="3326400"/>
      </dsp:txXfrm>
    </dsp:sp>
    <dsp:sp modelId="{D9EABC69-26D6-452D-90E5-D5E16724F967}">
      <dsp:nvSpPr>
        <dsp:cNvPr id="0" name=""/>
        <dsp:cNvSpPr/>
      </dsp:nvSpPr>
      <dsp:spPr>
        <a:xfrm>
          <a:off x="548836" y="1391561"/>
          <a:ext cx="7683709"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426" tIns="0" rIns="290426" bIns="0" numCol="1" spcCol="1270" anchor="ctr" anchorCtr="0">
          <a:noAutofit/>
        </a:bodyPr>
        <a:lstStyle/>
        <a:p>
          <a:pPr marL="0" lvl="0" indent="0" algn="l" defTabSz="977900" rtl="0">
            <a:lnSpc>
              <a:spcPct val="90000"/>
            </a:lnSpc>
            <a:spcBef>
              <a:spcPct val="0"/>
            </a:spcBef>
            <a:spcAft>
              <a:spcPct val="35000"/>
            </a:spcAft>
            <a:buNone/>
          </a:pPr>
          <a:r>
            <a:rPr lang="en" sz="2200" b="1" kern="1200" dirty="0"/>
            <a:t>Data Preprocessing</a:t>
          </a:r>
          <a:r>
            <a:rPr lang="en-US" sz="2200" b="1" kern="1200" dirty="0"/>
            <a:t>:</a:t>
          </a:r>
          <a:r>
            <a:rPr lang="en-US" sz="2200" kern="1200" dirty="0"/>
            <a:t> </a:t>
          </a:r>
          <a:endParaRPr lang="en" sz="2200" b="0" kern="1200" dirty="0"/>
        </a:p>
      </dsp:txBody>
      <dsp:txXfrm>
        <a:off x="580539" y="1423264"/>
        <a:ext cx="7620303"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4C934-2708-484F-8C9B-E541EC2A23FB}" type="datetimeFigureOut">
              <a:rPr lang="en-IN" smtClean="0"/>
              <a:t>19-03-2024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D966F-9A35-44CE-8968-D225DEA9014A}" type="slidenum">
              <a:rPr lang="en-IN" smtClean="0"/>
              <a:t>‹#›</a:t>
            </a:fld>
            <a:endParaRPr lang="en-IN"/>
          </a:p>
        </p:txBody>
      </p:sp>
    </p:spTree>
    <p:extLst>
      <p:ext uri="{BB962C8B-B14F-4D97-AF65-F5344CB8AC3E}">
        <p14:creationId xmlns:p14="http://schemas.microsoft.com/office/powerpoint/2010/main" val="3072274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2D966F-9A35-44CE-8968-D225DEA9014A}" type="slidenum">
              <a:rPr lang="en-IN" smtClean="0"/>
              <a:t>19</a:t>
            </a:fld>
            <a:endParaRPr lang="en-IN"/>
          </a:p>
        </p:txBody>
      </p:sp>
    </p:spTree>
    <p:extLst>
      <p:ext uri="{BB962C8B-B14F-4D97-AF65-F5344CB8AC3E}">
        <p14:creationId xmlns:p14="http://schemas.microsoft.com/office/powerpoint/2010/main" val="1890150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B41E8A-C64A-478E-9CCF-D1A707E037AB}" type="datetime1">
              <a:rPr lang="en-US" smtClean="0"/>
              <a:t>3/19/2024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1344772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940F5-C417-4FF7-BAE6-FF082D9158C8}" type="datetime1">
              <a:rPr lang="en-US" smtClean="0"/>
              <a:t>3/19/2024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856782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9CDB6-E634-4A97-9FF2-8B6760B343F0}" type="datetime1">
              <a:rPr lang="en-US" smtClean="0"/>
              <a:t>3/19/2024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380951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B014B5-A72A-44AF-8C93-B33644D85B0F}" type="datetime1">
              <a:rPr lang="en-US" smtClean="0"/>
              <a:t>3/19/2024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248399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16FD1-7910-4969-B07D-5E9ED764207C}" type="datetime1">
              <a:rPr lang="en-US" smtClean="0"/>
              <a:t>3/19/2024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3059898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6B5950-70E0-4C68-A9DF-6E5735CB0892}" type="datetime1">
              <a:rPr lang="en-US" smtClean="0"/>
              <a:t>3/19/2024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1951303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A911B1-3385-4CE4-BDCD-21F7772E50BA}" type="datetime1">
              <a:rPr lang="en-US" smtClean="0"/>
              <a:t>3/19/2024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350998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DF81F3-F0E4-427B-A927-3365BE0B6F2A}" type="datetime1">
              <a:rPr lang="en-US" smtClean="0"/>
              <a:t>3/19/2024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1046554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A2B3C-7E9B-4111-9A6C-A7DE3B0858A6}" type="datetime1">
              <a:rPr lang="en-US" smtClean="0"/>
              <a:t>3/19/2024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1905964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7CD7C2-BC4E-487A-88C9-9839F08E5F74}" type="datetime1">
              <a:rPr lang="en-US" smtClean="0"/>
              <a:t>3/19/2024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90797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429389-DD4D-4560-A895-8350277D3F5F}" type="datetime1">
              <a:rPr lang="en-US" smtClean="0"/>
              <a:t>3/19/2024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DD22A6-0D33-4219-A06E-4DD1A234E252}" type="slidenum">
              <a:rPr lang="en-IN" smtClean="0"/>
              <a:t>‹#›</a:t>
            </a:fld>
            <a:endParaRPr lang="en-IN"/>
          </a:p>
        </p:txBody>
      </p:sp>
    </p:spTree>
    <p:extLst>
      <p:ext uri="{BB962C8B-B14F-4D97-AF65-F5344CB8AC3E}">
        <p14:creationId xmlns:p14="http://schemas.microsoft.com/office/powerpoint/2010/main" val="2502995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A793F-B707-492F-A6F8-CC4DBDB05EFF}" type="datetime1">
              <a:rPr lang="en-US" smtClean="0"/>
              <a:t>3/19/2024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D22A6-0D33-4219-A06E-4DD1A234E252}" type="slidenum">
              <a:rPr lang="en-IN" smtClean="0"/>
              <a:t>‹#›</a:t>
            </a:fld>
            <a:endParaRPr lang="en-IN"/>
          </a:p>
        </p:txBody>
      </p:sp>
    </p:spTree>
    <p:extLst>
      <p:ext uri="{BB962C8B-B14F-4D97-AF65-F5344CB8AC3E}">
        <p14:creationId xmlns:p14="http://schemas.microsoft.com/office/powerpoint/2010/main" val="4263488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jp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Price_elasticity_of_demand" TargetMode="External"/><Relationship Id="rId13" Type="http://schemas.openxmlformats.org/officeDocument/2006/relationships/image" Target="../media/image55.jpeg"/><Relationship Id="rId3" Type="http://schemas.openxmlformats.org/officeDocument/2006/relationships/hyperlink" Target="https://www.analyticsvidhya.com/blog/2019/05/beginners-guide-hierarchical-clustering/" TargetMode="External"/><Relationship Id="rId7" Type="http://schemas.openxmlformats.org/officeDocument/2006/relationships/hyperlink" Target="https://www.investopedia.com/ask/answers/012915/what-difference-between-inelasticity-and-elasticity-demand.asp" TargetMode="External"/><Relationship Id="rId12" Type="http://schemas.openxmlformats.org/officeDocument/2006/relationships/hyperlink" Target="https://corporatefinanceinstitute.com/resources/economics/cross-price-elasticity/" TargetMode="External"/><Relationship Id="rId2" Type="http://schemas.openxmlformats.org/officeDocument/2006/relationships/hyperlink" Target="https://data.world/sheakher/customer-activity-analysis" TargetMode="External"/><Relationship Id="rId1" Type="http://schemas.openxmlformats.org/officeDocument/2006/relationships/slideLayout" Target="../slideLayouts/slideLayout2.xml"/><Relationship Id="rId6" Type="http://schemas.openxmlformats.org/officeDocument/2006/relationships/hyperlink" Target="https://www.geeksforgeeks.org/what-is-exploratory-data-analysis/" TargetMode="External"/><Relationship Id="rId11" Type="http://schemas.openxmlformats.org/officeDocument/2006/relationships/hyperlink" Target="https://www.khanacademy.org/economics-finance-domain/microeconomics/elasticity-tutorial/price-elasticity-tutorial/a/price-elasticity-of-demand-and-price-elasticity-of-supply-cnx" TargetMode="External"/><Relationship Id="rId5" Type="http://schemas.openxmlformats.org/officeDocument/2006/relationships/hyperlink" Target="https://www.analyticsvidhya.com/blog/2022/07/principal-component-analysis-beginner-friendly/" TargetMode="External"/><Relationship Id="rId10" Type="http://schemas.openxmlformats.org/officeDocument/2006/relationships/hyperlink" Target="https://www.techtarget.com/searchcustomerexperience/definition/customer-segmentation" TargetMode="External"/><Relationship Id="rId4" Type="http://schemas.openxmlformats.org/officeDocument/2006/relationships/hyperlink" Target="https://www.analyticsvidhya.com/blog/2019/08/comprehensive-guide-k-means-clustering/#:~:text=The%20k%2Dmeans%20algorithm%20uses,the%20different%20properties%20of%20clusters" TargetMode="External"/><Relationship Id="rId9" Type="http://schemas.openxmlformats.org/officeDocument/2006/relationships/hyperlink" Target="https://scikit-learn.org/stable/modules/generated/sklearn.linear_model.LogisticRegression.htm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3.xml"/><Relationship Id="rId7" Type="http://schemas.openxmlformats.org/officeDocument/2006/relationships/image" Target="../media/image16.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56F4-E4E2-7479-8898-3D5CBB9DBC97}"/>
              </a:ext>
            </a:extLst>
          </p:cNvPr>
          <p:cNvSpPr>
            <a:spLocks noGrp="1"/>
          </p:cNvSpPr>
          <p:nvPr>
            <p:ph type="title"/>
          </p:nvPr>
        </p:nvSpPr>
        <p:spPr/>
        <p:txBody>
          <a:bodyPr/>
          <a:lstStyle/>
          <a:p>
            <a:pPr algn="ctr"/>
            <a:r>
              <a:rPr lang="en-US" sz="2200">
                <a:solidFill>
                  <a:srgbClr val="FFFFFF"/>
                </a:solidFill>
                <a:latin typeface="Times New Roman"/>
                <a:cs typeface="Times New Roman"/>
              </a:rPr>
              <a:t>Coherent Consumer Behavioral Analysis</a:t>
            </a:r>
            <a:endParaRPr lang="en-US" dirty="0">
              <a:latin typeface="Calibri"/>
              <a:cs typeface="Calibri"/>
            </a:endParaRPr>
          </a:p>
        </p:txBody>
      </p:sp>
      <p:pic>
        <p:nvPicPr>
          <p:cNvPr id="4" name="Content Placeholder 3" descr="A close-up of a chart&#10;&#10;Description automatically generated">
            <a:extLst>
              <a:ext uri="{FF2B5EF4-FFF2-40B4-BE49-F238E27FC236}">
                <a16:creationId xmlns:a16="http://schemas.microsoft.com/office/drawing/2014/main" id="{83341651-596A-8B71-377D-E317BD5056F1}"/>
              </a:ext>
            </a:extLst>
          </p:cNvPr>
          <p:cNvPicPr>
            <a:picLocks noGrp="1" noChangeAspect="1"/>
          </p:cNvPicPr>
          <p:nvPr>
            <p:ph idx="1"/>
          </p:nvPr>
        </p:nvPicPr>
        <p:blipFill rotWithShape="1">
          <a:blip r:embed="rId2"/>
          <a:srcRect l="-4820" r="44084"/>
          <a:stretch/>
        </p:blipFill>
        <p:spPr>
          <a:xfrm>
            <a:off x="-641091" y="0"/>
            <a:ext cx="8078840" cy="6858000"/>
          </a:xfrm>
        </p:spPr>
      </p:pic>
      <p:sp>
        <p:nvSpPr>
          <p:cNvPr id="5" name="TextBox 4">
            <a:extLst>
              <a:ext uri="{FF2B5EF4-FFF2-40B4-BE49-F238E27FC236}">
                <a16:creationId xmlns:a16="http://schemas.microsoft.com/office/drawing/2014/main" id="{E88D950D-A714-6F7F-BA6E-1994095070ED}"/>
              </a:ext>
            </a:extLst>
          </p:cNvPr>
          <p:cNvSpPr txBox="1"/>
          <p:nvPr/>
        </p:nvSpPr>
        <p:spPr>
          <a:xfrm>
            <a:off x="7437749" y="0"/>
            <a:ext cx="4754251" cy="6894195"/>
          </a:xfrm>
          <a:prstGeom prst="rect">
            <a:avLst/>
          </a:prstGeom>
          <a:solidFill>
            <a:srgbClr val="C00000"/>
          </a:solidFill>
        </p:spPr>
        <p:txBody>
          <a:bodyPr wrap="square" rtlCol="0">
            <a:spAutoFit/>
          </a:bodyPr>
          <a:lstStyle/>
          <a:p>
            <a:pPr algn="ctr"/>
            <a:endParaRPr lang="en-IN" dirty="0"/>
          </a:p>
          <a:p>
            <a:pPr algn="ctr"/>
            <a:endParaRPr lang="en-IN" dirty="0"/>
          </a:p>
          <a:p>
            <a:pPr algn="ctr"/>
            <a:endParaRPr lang="en-IN" dirty="0"/>
          </a:p>
          <a:p>
            <a:pPr algn="ctr"/>
            <a:r>
              <a:rPr lang="en-IN" sz="2000" b="1" dirty="0">
                <a:solidFill>
                  <a:schemeClr val="bg1"/>
                </a:solidFill>
              </a:rPr>
              <a:t>COHERENT</a:t>
            </a:r>
          </a:p>
          <a:p>
            <a:pPr algn="ctr"/>
            <a:r>
              <a:rPr lang="en-IN" sz="2000" b="1" dirty="0">
                <a:solidFill>
                  <a:schemeClr val="bg1"/>
                </a:solidFill>
              </a:rPr>
              <a:t>CUSTOMER BEHAVIOR ANALYSIS</a:t>
            </a:r>
          </a:p>
          <a:p>
            <a:pPr algn="ctr"/>
            <a:endParaRPr lang="en-IN" dirty="0">
              <a:solidFill>
                <a:schemeClr val="bg1"/>
              </a:solidFill>
            </a:endParaRPr>
          </a:p>
          <a:p>
            <a:pPr algn="ctr"/>
            <a:r>
              <a:rPr lang="en-IN" dirty="0">
                <a:solidFill>
                  <a:schemeClr val="bg1"/>
                </a:solidFill>
              </a:rPr>
              <a:t>Group – 4</a:t>
            </a:r>
          </a:p>
          <a:p>
            <a:pPr algn="ctr"/>
            <a:endParaRPr lang="en-IN" dirty="0">
              <a:solidFill>
                <a:schemeClr val="bg1"/>
              </a:solidFill>
            </a:endParaRPr>
          </a:p>
          <a:p>
            <a:pPr algn="ctr"/>
            <a:r>
              <a:rPr lang="en-IN" dirty="0">
                <a:solidFill>
                  <a:schemeClr val="bg1"/>
                </a:solidFill>
              </a:rPr>
              <a:t>Team Members: </a:t>
            </a:r>
            <a:r>
              <a:rPr lang="en-IN" b="1" dirty="0">
                <a:solidFill>
                  <a:schemeClr val="bg1"/>
                </a:solidFill>
              </a:rPr>
              <a:t>Krishan Kumar, Yash Sharma,</a:t>
            </a:r>
          </a:p>
          <a:p>
            <a:pPr algn="ctr"/>
            <a:r>
              <a:rPr lang="en-IN" b="1" dirty="0">
                <a:solidFill>
                  <a:schemeClr val="bg1"/>
                </a:solidFill>
              </a:rPr>
              <a:t>Divyansh </a:t>
            </a:r>
            <a:r>
              <a:rPr lang="en-IN" b="1" dirty="0" err="1">
                <a:solidFill>
                  <a:schemeClr val="bg1"/>
                </a:solidFill>
              </a:rPr>
              <a:t>Ganotra</a:t>
            </a:r>
            <a:r>
              <a:rPr lang="en-IN" b="1" dirty="0">
                <a:solidFill>
                  <a:schemeClr val="bg1"/>
                </a:solidFill>
              </a:rPr>
              <a:t>, Harsh Bhalla, </a:t>
            </a:r>
          </a:p>
          <a:p>
            <a:pPr algn="ctr"/>
            <a:r>
              <a:rPr lang="en-IN" b="1" dirty="0" err="1">
                <a:solidFill>
                  <a:schemeClr val="bg1"/>
                </a:solidFill>
              </a:rPr>
              <a:t>Shubhrant</a:t>
            </a:r>
            <a:r>
              <a:rPr lang="en-IN" b="1" dirty="0">
                <a:solidFill>
                  <a:schemeClr val="bg1"/>
                </a:solidFill>
              </a:rPr>
              <a:t> Shah, </a:t>
            </a:r>
            <a:r>
              <a:rPr lang="en-IN" b="1" dirty="0" err="1">
                <a:solidFill>
                  <a:schemeClr val="bg1"/>
                </a:solidFill>
              </a:rPr>
              <a:t>Animesh</a:t>
            </a:r>
            <a:r>
              <a:rPr lang="en-IN" b="1" dirty="0">
                <a:solidFill>
                  <a:schemeClr val="bg1"/>
                </a:solidFill>
              </a:rPr>
              <a:t> Srivastava, </a:t>
            </a:r>
          </a:p>
          <a:p>
            <a:pPr algn="ctr"/>
            <a:r>
              <a:rPr lang="en-IN" b="1" dirty="0">
                <a:solidFill>
                  <a:schemeClr val="bg1"/>
                </a:solidFill>
              </a:rPr>
              <a:t>Akash Roy, Sahib </a:t>
            </a:r>
            <a:r>
              <a:rPr lang="en-IN" b="1" dirty="0" err="1">
                <a:solidFill>
                  <a:schemeClr val="bg1"/>
                </a:solidFill>
              </a:rPr>
              <a:t>Nijhavan</a:t>
            </a:r>
            <a:endParaRPr lang="en-IN" b="1" dirty="0">
              <a:solidFill>
                <a:schemeClr val="bg1"/>
              </a:solidFill>
            </a:endParaRPr>
          </a:p>
          <a:p>
            <a:pPr algn="ctr"/>
            <a:endParaRPr lang="en-IN" dirty="0">
              <a:solidFill>
                <a:schemeClr val="bg1"/>
              </a:solidFill>
            </a:endParaRPr>
          </a:p>
          <a:p>
            <a:pPr algn="ctr"/>
            <a:endParaRPr lang="en-IN" dirty="0">
              <a:solidFill>
                <a:schemeClr val="bg1"/>
              </a:solidFill>
            </a:endParaRPr>
          </a:p>
          <a:p>
            <a:pPr algn="ctr"/>
            <a:endParaRPr lang="en-IN" dirty="0">
              <a:solidFill>
                <a:schemeClr val="bg1"/>
              </a:solidFill>
            </a:endParaRPr>
          </a:p>
          <a:p>
            <a:pPr algn="ctr"/>
            <a:endParaRPr lang="en-IN" dirty="0">
              <a:solidFill>
                <a:schemeClr val="bg1"/>
              </a:solidFill>
            </a:endParaRPr>
          </a:p>
          <a:p>
            <a:pPr algn="ctr"/>
            <a:endParaRPr lang="en-IN" dirty="0">
              <a:solidFill>
                <a:schemeClr val="bg1"/>
              </a:solidFill>
            </a:endParaRPr>
          </a:p>
          <a:p>
            <a:pPr algn="ctr"/>
            <a:r>
              <a:rPr lang="en-IN" dirty="0">
                <a:solidFill>
                  <a:schemeClr val="bg1"/>
                </a:solidFill>
              </a:rPr>
              <a:t>Team Mentor: </a:t>
            </a:r>
            <a:r>
              <a:rPr lang="en-IN" b="1" dirty="0">
                <a:solidFill>
                  <a:schemeClr val="bg1"/>
                </a:solidFill>
              </a:rPr>
              <a:t>Mr. </a:t>
            </a:r>
            <a:r>
              <a:rPr lang="en-IN" b="1" dirty="0" err="1">
                <a:solidFill>
                  <a:schemeClr val="bg1"/>
                </a:solidFill>
              </a:rPr>
              <a:t>Sourab</a:t>
            </a:r>
            <a:r>
              <a:rPr lang="en-IN" b="1" dirty="0">
                <a:solidFill>
                  <a:schemeClr val="bg1"/>
                </a:solidFill>
              </a:rPr>
              <a:t> Reddy</a:t>
            </a:r>
          </a:p>
          <a:p>
            <a:pPr algn="ctr"/>
            <a:endParaRPr lang="en-IN" dirty="0"/>
          </a:p>
          <a:p>
            <a:pPr algn="ctr"/>
            <a:endParaRPr lang="en-IN" dirty="0"/>
          </a:p>
          <a:p>
            <a:pPr algn="ctr"/>
            <a:endParaRPr lang="en-IN" dirty="0"/>
          </a:p>
          <a:p>
            <a:pPr algn="ctr"/>
            <a:endParaRPr lang="en-IN" sz="1200" dirty="0"/>
          </a:p>
          <a:p>
            <a:pPr algn="ctr"/>
            <a:endParaRPr lang="en-US" sz="1200" dirty="0"/>
          </a:p>
          <a:p>
            <a:pPr algn="ctr"/>
            <a:endParaRPr lang="en-IN" sz="1200" dirty="0"/>
          </a:p>
          <a:p>
            <a:pPr algn="ctr"/>
            <a:endParaRPr lang="en-IN" sz="1200" dirty="0"/>
          </a:p>
          <a:p>
            <a:pPr algn="ctr"/>
            <a:endParaRPr lang="en-IN" sz="1200" dirty="0"/>
          </a:p>
        </p:txBody>
      </p:sp>
      <p:cxnSp>
        <p:nvCxnSpPr>
          <p:cNvPr id="7" name="Straight Connector 6">
            <a:extLst>
              <a:ext uri="{FF2B5EF4-FFF2-40B4-BE49-F238E27FC236}">
                <a16:creationId xmlns:a16="http://schemas.microsoft.com/office/drawing/2014/main" id="{D0C4F728-F2C2-76DD-A2E4-217C974ADA9B}"/>
              </a:ext>
            </a:extLst>
          </p:cNvPr>
          <p:cNvCxnSpPr/>
          <p:nvPr/>
        </p:nvCxnSpPr>
        <p:spPr>
          <a:xfrm>
            <a:off x="9285403" y="3695307"/>
            <a:ext cx="914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041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2F53-96B2-30D7-D88B-196AF683D663}"/>
              </a:ext>
            </a:extLst>
          </p:cNvPr>
          <p:cNvSpPr>
            <a:spLocks noGrp="1"/>
          </p:cNvSpPr>
          <p:nvPr>
            <p:ph type="ctrTitle"/>
          </p:nvPr>
        </p:nvSpPr>
        <p:spPr>
          <a:xfrm>
            <a:off x="2516014" y="136525"/>
            <a:ext cx="6894576" cy="844921"/>
          </a:xfrm>
        </p:spPr>
        <p:txBody>
          <a:bodyPr vert="horz" lIns="91440" tIns="45720" rIns="91440" bIns="45720" rtlCol="0" anchor="b">
            <a:normAutofit/>
          </a:bodyPr>
          <a:lstStyle/>
          <a:p>
            <a:r>
              <a:rPr lang="en-US" sz="4000" b="1" dirty="0">
                <a:solidFill>
                  <a:srgbClr val="C00000"/>
                </a:solidFill>
                <a:latin typeface="Times New Roman" panose="02020603050405020304" pitchFamily="18" charset="0"/>
                <a:cs typeface="Times New Roman" panose="02020603050405020304" pitchFamily="18" charset="0"/>
              </a:rPr>
              <a:t>PCA Results</a:t>
            </a:r>
            <a:endParaRPr lang="en-US" sz="40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6679E3D-F249-0F37-61CE-43EFA7DC7AA7}"/>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a:pPr>
                <a:spcAft>
                  <a:spcPts val="600"/>
                </a:spcAft>
              </a:pPr>
              <a:t>10</a:t>
            </a:fld>
            <a:endParaRPr lang="en-US"/>
          </a:p>
        </p:txBody>
      </p:sp>
      <p:sp>
        <p:nvSpPr>
          <p:cNvPr id="3" name="TextBox 2">
            <a:extLst>
              <a:ext uri="{FF2B5EF4-FFF2-40B4-BE49-F238E27FC236}">
                <a16:creationId xmlns:a16="http://schemas.microsoft.com/office/drawing/2014/main" id="{F02FC99E-E77C-37BB-FD1A-AAFD9F71A2D6}"/>
              </a:ext>
            </a:extLst>
          </p:cNvPr>
          <p:cNvSpPr txBox="1"/>
          <p:nvPr/>
        </p:nvSpPr>
        <p:spPr>
          <a:xfrm>
            <a:off x="199451" y="3016210"/>
            <a:ext cx="6276763" cy="3522702"/>
          </a:xfrm>
          <a:prstGeom prst="rect">
            <a:avLst/>
          </a:prstGeom>
        </p:spPr>
        <p:txBody>
          <a:bodyPr vert="horz" lIns="91440" tIns="45720" rIns="91440" bIns="45720" rtlCol="0">
            <a:normAutofit/>
          </a:bodyPr>
          <a:lstStyle/>
          <a:p>
            <a:pPr marL="17145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Component 1 we see positive correlation between Age, Occupation, Settlement size. These are related to career of a person, so this component shows the Career focus of the individual.</a:t>
            </a:r>
          </a:p>
          <a:p>
            <a:pPr algn="just">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marL="17145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Component 2 we see positive correlation between Sex, Marital status and Education. These are related to education and lifestyle of the individual.</a:t>
            </a:r>
          </a:p>
          <a:p>
            <a:pPr algn="just">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marL="17145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Component 3 we see positive correlation for Age and negative correlation for Marital status and Occupation. This indicates the experience a person has, no matter if work experience or life experience. </a:t>
            </a:r>
          </a:p>
        </p:txBody>
      </p:sp>
      <p:pic>
        <p:nvPicPr>
          <p:cNvPr id="10" name="Picture 9">
            <a:extLst>
              <a:ext uri="{FF2B5EF4-FFF2-40B4-BE49-F238E27FC236}">
                <a16:creationId xmlns:a16="http://schemas.microsoft.com/office/drawing/2014/main" id="{6E048658-7535-E90A-B7B4-4E532E67701E}"/>
              </a:ext>
            </a:extLst>
          </p:cNvPr>
          <p:cNvPicPr>
            <a:picLocks noChangeAspect="1"/>
          </p:cNvPicPr>
          <p:nvPr/>
        </p:nvPicPr>
        <p:blipFill>
          <a:blip r:embed="rId2"/>
          <a:stretch>
            <a:fillRect/>
          </a:stretch>
        </p:blipFill>
        <p:spPr>
          <a:xfrm>
            <a:off x="6674177" y="1642156"/>
            <a:ext cx="4969780" cy="4211889"/>
          </a:xfrm>
          <a:prstGeom prst="rect">
            <a:avLst/>
          </a:prstGeom>
        </p:spPr>
      </p:pic>
      <p:pic>
        <p:nvPicPr>
          <p:cNvPr id="11" name="Picture 10" descr="A table with numbers and text&#10;&#10;Description automatically generated">
            <a:extLst>
              <a:ext uri="{FF2B5EF4-FFF2-40B4-BE49-F238E27FC236}">
                <a16:creationId xmlns:a16="http://schemas.microsoft.com/office/drawing/2014/main" id="{EC69AFF0-7D9B-C9FA-13AD-4DE0EFDE36C7}"/>
              </a:ext>
            </a:extLst>
          </p:cNvPr>
          <p:cNvPicPr>
            <a:picLocks noChangeAspect="1"/>
          </p:cNvPicPr>
          <p:nvPr/>
        </p:nvPicPr>
        <p:blipFill>
          <a:blip r:embed="rId3"/>
          <a:stretch>
            <a:fillRect/>
          </a:stretch>
        </p:blipFill>
        <p:spPr>
          <a:xfrm>
            <a:off x="199451" y="1225484"/>
            <a:ext cx="6474726" cy="1158296"/>
          </a:xfrm>
          <a:prstGeom prst="rect">
            <a:avLst/>
          </a:prstGeom>
        </p:spPr>
      </p:pic>
    </p:spTree>
    <p:extLst>
      <p:ext uri="{BB962C8B-B14F-4D97-AF65-F5344CB8AC3E}">
        <p14:creationId xmlns:p14="http://schemas.microsoft.com/office/powerpoint/2010/main" val="990190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2F53-96B2-30D7-D88B-196AF683D663}"/>
              </a:ext>
            </a:extLst>
          </p:cNvPr>
          <p:cNvSpPr>
            <a:spLocks noGrp="1"/>
          </p:cNvSpPr>
          <p:nvPr>
            <p:ph type="ctrTitle"/>
          </p:nvPr>
        </p:nvSpPr>
        <p:spPr>
          <a:xfrm>
            <a:off x="430019" y="0"/>
            <a:ext cx="11331961" cy="622169"/>
          </a:xfrm>
        </p:spPr>
        <p:txBody>
          <a:bodyPr vert="horz" lIns="91440" tIns="45720" rIns="91440" bIns="45720" rtlCol="0" anchor="b">
            <a:normAutofit/>
          </a:bodyPr>
          <a:lstStyle/>
          <a:p>
            <a:r>
              <a:rPr lang="en-US" sz="3600" b="1" dirty="0">
                <a:solidFill>
                  <a:srgbClr val="C00000"/>
                </a:solidFill>
                <a:latin typeface="Times New Roman" panose="02020603050405020304" pitchFamily="18" charset="0"/>
                <a:cs typeface="Times New Roman" panose="02020603050405020304" pitchFamily="18" charset="0"/>
              </a:rPr>
              <a:t>K Means Clustering with PCA Results</a:t>
            </a:r>
          </a:p>
        </p:txBody>
      </p:sp>
      <p:sp>
        <p:nvSpPr>
          <p:cNvPr id="4" name="Slide Number Placeholder 3">
            <a:extLst>
              <a:ext uri="{FF2B5EF4-FFF2-40B4-BE49-F238E27FC236}">
                <a16:creationId xmlns:a16="http://schemas.microsoft.com/office/drawing/2014/main" id="{56679E3D-F249-0F37-61CE-43EFA7DC7AA7}"/>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smtClean="0"/>
              <a:pPr>
                <a:spcAft>
                  <a:spcPts val="600"/>
                </a:spcAft>
              </a:pPr>
              <a:t>11</a:t>
            </a:fld>
            <a:endParaRPr lang="en-US"/>
          </a:p>
        </p:txBody>
      </p:sp>
      <p:pic>
        <p:nvPicPr>
          <p:cNvPr id="5" name="Picture 4" descr="A diagram of different colored dots&#10;&#10;Description automatically generated">
            <a:extLst>
              <a:ext uri="{FF2B5EF4-FFF2-40B4-BE49-F238E27FC236}">
                <a16:creationId xmlns:a16="http://schemas.microsoft.com/office/drawing/2014/main" id="{6C9B652F-B4B8-898A-A7E2-39807168C47A}"/>
              </a:ext>
            </a:extLst>
          </p:cNvPr>
          <p:cNvPicPr>
            <a:picLocks noChangeAspect="1"/>
          </p:cNvPicPr>
          <p:nvPr/>
        </p:nvPicPr>
        <p:blipFill>
          <a:blip r:embed="rId2"/>
          <a:stretch>
            <a:fillRect/>
          </a:stretch>
        </p:blipFill>
        <p:spPr>
          <a:xfrm>
            <a:off x="8296293" y="595013"/>
            <a:ext cx="3751867" cy="3114050"/>
          </a:xfrm>
          <a:prstGeom prst="rect">
            <a:avLst/>
          </a:prstGeom>
        </p:spPr>
      </p:pic>
      <p:pic>
        <p:nvPicPr>
          <p:cNvPr id="8" name="Picture 7">
            <a:extLst>
              <a:ext uri="{FF2B5EF4-FFF2-40B4-BE49-F238E27FC236}">
                <a16:creationId xmlns:a16="http://schemas.microsoft.com/office/drawing/2014/main" id="{2041D9D1-DAEB-8FB6-FDAB-00C4172E3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101527" y="616346"/>
            <a:ext cx="4194766" cy="3071384"/>
          </a:xfrm>
          <a:prstGeom prst="rect">
            <a:avLst/>
          </a:prstGeom>
          <a:noFill/>
        </p:spPr>
      </p:pic>
      <p:pic>
        <p:nvPicPr>
          <p:cNvPr id="7" name="Picture 6" descr="A diagram of different colored dots&#10;&#10;Description automatically generated">
            <a:extLst>
              <a:ext uri="{FF2B5EF4-FFF2-40B4-BE49-F238E27FC236}">
                <a16:creationId xmlns:a16="http://schemas.microsoft.com/office/drawing/2014/main" id="{4945BB3C-192E-63E6-4CE4-3B232DCAE156}"/>
              </a:ext>
            </a:extLst>
          </p:cNvPr>
          <p:cNvPicPr>
            <a:picLocks noChangeAspect="1"/>
          </p:cNvPicPr>
          <p:nvPr/>
        </p:nvPicPr>
        <p:blipFill>
          <a:blip r:embed="rId4"/>
          <a:stretch>
            <a:fillRect/>
          </a:stretch>
        </p:blipFill>
        <p:spPr>
          <a:xfrm>
            <a:off x="840420" y="3743949"/>
            <a:ext cx="4708491" cy="3036978"/>
          </a:xfrm>
          <a:prstGeom prst="rect">
            <a:avLst/>
          </a:prstGeom>
        </p:spPr>
      </p:pic>
      <p:pic>
        <p:nvPicPr>
          <p:cNvPr id="6" name="Picture 5">
            <a:extLst>
              <a:ext uri="{FF2B5EF4-FFF2-40B4-BE49-F238E27FC236}">
                <a16:creationId xmlns:a16="http://schemas.microsoft.com/office/drawing/2014/main" id="{58D2A6F4-E212-0662-D862-4F05717E4E12}"/>
              </a:ext>
            </a:extLst>
          </p:cNvPr>
          <p:cNvPicPr>
            <a:picLocks noChangeAspect="1"/>
          </p:cNvPicPr>
          <p:nvPr/>
        </p:nvPicPr>
        <p:blipFill>
          <a:blip r:embed="rId5"/>
          <a:stretch>
            <a:fillRect/>
          </a:stretch>
        </p:blipFill>
        <p:spPr>
          <a:xfrm>
            <a:off x="6737482" y="3804833"/>
            <a:ext cx="4614098" cy="2976094"/>
          </a:xfrm>
          <a:prstGeom prst="rect">
            <a:avLst/>
          </a:prstGeom>
        </p:spPr>
      </p:pic>
      <p:sp>
        <p:nvSpPr>
          <p:cNvPr id="9" name="TextBox 8">
            <a:extLst>
              <a:ext uri="{FF2B5EF4-FFF2-40B4-BE49-F238E27FC236}">
                <a16:creationId xmlns:a16="http://schemas.microsoft.com/office/drawing/2014/main" id="{99FF08AD-0AF8-A678-378A-2D98A86FC647}"/>
              </a:ext>
            </a:extLst>
          </p:cNvPr>
          <p:cNvSpPr txBox="1"/>
          <p:nvPr/>
        </p:nvSpPr>
        <p:spPr>
          <a:xfrm>
            <a:off x="143841" y="720029"/>
            <a:ext cx="3957686" cy="3058851"/>
          </a:xfrm>
          <a:prstGeom prst="rect">
            <a:avLst/>
          </a:prstGeom>
          <a:noFill/>
        </p:spPr>
        <p:txBody>
          <a:bodyPr wrap="square">
            <a:spAutoFit/>
          </a:bodyPr>
          <a:lstStyle/>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rPr>
              <a:t>Reduce Dimensionality with PCA</a:t>
            </a:r>
          </a:p>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rPr>
              <a:t>Perform K-means with PCA scores as features </a:t>
            </a:r>
          </a:p>
          <a:p>
            <a:pPr marL="342900" marR="10795" indent="-342900" algn="just">
              <a:lnSpc>
                <a:spcPct val="107000"/>
              </a:lnSpc>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rPr>
              <a:t>Visualize and interpret clusters</a:t>
            </a:r>
          </a:p>
          <a:p>
            <a:pPr marR="10795" algn="just">
              <a:lnSpc>
                <a:spcPct val="107000"/>
              </a:lnSpc>
              <a:spcAft>
                <a:spcPts val="800"/>
              </a:spcAft>
            </a:pPr>
            <a:endParaRPr lang="en-US" kern="100" dirty="0">
              <a:solidFill>
                <a:srgbClr val="000000"/>
              </a:solidFill>
              <a:latin typeface="Times New Roman" panose="02020603050405020304" pitchFamily="18" charset="0"/>
              <a:ea typeface="Times New Roman" panose="02020603050405020304" pitchFamily="18" charset="0"/>
            </a:endParaRPr>
          </a:p>
          <a:p>
            <a:pPr marL="285750" marR="10795" indent="-285750" algn="just">
              <a:lnSpc>
                <a:spcPct val="107000"/>
              </a:lnSpc>
              <a:spcAft>
                <a:spcPts val="800"/>
              </a:spcAft>
              <a:buFont typeface="Wingdings" panose="05000000000000000000" pitchFamily="2" charset="2"/>
              <a:buChar char="Ø"/>
            </a:pPr>
            <a:r>
              <a:rPr lang="en-US" kern="100" dirty="0">
                <a:solidFill>
                  <a:srgbClr val="000000"/>
                </a:solidFill>
                <a:latin typeface="Times New Roman" panose="02020603050405020304" pitchFamily="18" charset="0"/>
                <a:ea typeface="Times New Roman" panose="02020603050405020304" pitchFamily="18" charset="0"/>
              </a:rPr>
              <a:t>Component 1	Career</a:t>
            </a:r>
          </a:p>
          <a:p>
            <a:pPr marL="285750" marR="10795" indent="-285750" algn="just">
              <a:lnSpc>
                <a:spcPct val="107000"/>
              </a:lnSpc>
              <a:spcAft>
                <a:spcPts val="800"/>
              </a:spcAft>
              <a:buFont typeface="Wingdings" panose="05000000000000000000" pitchFamily="2" charset="2"/>
              <a:buChar char="Ø"/>
            </a:pPr>
            <a:r>
              <a:rPr lang="en-US" kern="100" dirty="0">
                <a:solidFill>
                  <a:srgbClr val="000000"/>
                </a:solidFill>
                <a:latin typeface="Times New Roman" panose="02020603050405020304" pitchFamily="18" charset="0"/>
                <a:ea typeface="Times New Roman" panose="02020603050405020304" pitchFamily="18" charset="0"/>
              </a:rPr>
              <a:t>Component 2	Education Lifestyle</a:t>
            </a:r>
          </a:p>
          <a:p>
            <a:pPr marL="285750" marR="10795" indent="-285750" algn="just">
              <a:lnSpc>
                <a:spcPct val="107000"/>
              </a:lnSpc>
              <a:spcAft>
                <a:spcPts val="800"/>
              </a:spcAft>
              <a:buFont typeface="Wingdings" panose="05000000000000000000" pitchFamily="2" charset="2"/>
              <a:buChar char="Ø"/>
            </a:pPr>
            <a:r>
              <a:rPr lang="en-US" kern="100" dirty="0">
                <a:solidFill>
                  <a:srgbClr val="000000"/>
                </a:solidFill>
                <a:effectLst/>
                <a:latin typeface="Times New Roman" panose="02020603050405020304" pitchFamily="18" charset="0"/>
                <a:ea typeface="Times New Roman" panose="02020603050405020304" pitchFamily="18" charset="0"/>
              </a:rPr>
              <a:t>Component 3	Experience</a:t>
            </a:r>
          </a:p>
        </p:txBody>
      </p:sp>
    </p:spTree>
    <p:extLst>
      <p:ext uri="{BB962C8B-B14F-4D97-AF65-F5344CB8AC3E}">
        <p14:creationId xmlns:p14="http://schemas.microsoft.com/office/powerpoint/2010/main" val="228286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BFAE-03F2-55CB-962C-BEB2294C2BEA}"/>
              </a:ext>
            </a:extLst>
          </p:cNvPr>
          <p:cNvSpPr>
            <a:spLocks noGrp="1"/>
          </p:cNvSpPr>
          <p:nvPr>
            <p:ph type="title"/>
          </p:nvPr>
        </p:nvSpPr>
        <p:spPr>
          <a:xfrm>
            <a:off x="91126" y="67997"/>
            <a:ext cx="12009748" cy="785256"/>
          </a:xfrm>
        </p:spPr>
        <p:txBody>
          <a:bodyPr vert="horz" lIns="91440" tIns="45720" rIns="91440" bIns="45720" rtlCol="0" anchor="b">
            <a:norm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Milestone 2: Purchase Analysis</a:t>
            </a:r>
          </a:p>
        </p:txBody>
      </p:sp>
      <p:sp>
        <p:nvSpPr>
          <p:cNvPr id="4" name="Slide Number Placeholder 3">
            <a:extLst>
              <a:ext uri="{FF2B5EF4-FFF2-40B4-BE49-F238E27FC236}">
                <a16:creationId xmlns:a16="http://schemas.microsoft.com/office/drawing/2014/main" id="{5437FBDF-4D9A-CDCE-11E9-2CA4E1990240}"/>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6DDD22A6-0D33-4219-A06E-4DD1A234E252}" type="slidenum">
              <a:rPr lang="en-US">
                <a:solidFill>
                  <a:srgbClr val="FFFFFF"/>
                </a:solidFill>
                <a:latin typeface="Calibri" panose="020F0502020204030204"/>
              </a:rPr>
              <a:pPr>
                <a:spcAft>
                  <a:spcPts val="600"/>
                </a:spcAft>
                <a:defRPr/>
              </a:pPr>
              <a:t>12</a:t>
            </a:fld>
            <a:endParaRPr lang="en-US">
              <a:solidFill>
                <a:srgbClr val="FFFFFF"/>
              </a:solidFill>
              <a:latin typeface="Calibri" panose="020F0502020204030204"/>
            </a:endParaRPr>
          </a:p>
        </p:txBody>
      </p:sp>
      <p:graphicFrame>
        <p:nvGraphicFramePr>
          <p:cNvPr id="3" name="TextBox 6">
            <a:extLst>
              <a:ext uri="{FF2B5EF4-FFF2-40B4-BE49-F238E27FC236}">
                <a16:creationId xmlns:a16="http://schemas.microsoft.com/office/drawing/2014/main" id="{DD82B000-0C93-BA3B-34EE-4CA1AFA8EEAC}"/>
              </a:ext>
            </a:extLst>
          </p:cNvPr>
          <p:cNvGraphicFramePr/>
          <p:nvPr>
            <p:extLst>
              <p:ext uri="{D42A27DB-BD31-4B8C-83A1-F6EECF244321}">
                <p14:modId xmlns:p14="http://schemas.microsoft.com/office/powerpoint/2010/main" val="2115688386"/>
              </p:ext>
            </p:extLst>
          </p:nvPr>
        </p:nvGraphicFramePr>
        <p:xfrm>
          <a:off x="953642" y="340408"/>
          <a:ext cx="10400158" cy="2962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184504CC-4080-D4AF-224B-6F51761FCD91}"/>
              </a:ext>
            </a:extLst>
          </p:cNvPr>
          <p:cNvSpPr txBox="1">
            <a:spLocks/>
          </p:cNvSpPr>
          <p:nvPr/>
        </p:nvSpPr>
        <p:spPr>
          <a:xfrm>
            <a:off x="838200" y="2848136"/>
            <a:ext cx="10515600" cy="756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000" b="1" dirty="0">
                <a:solidFill>
                  <a:srgbClr val="C00000"/>
                </a:solidFill>
                <a:latin typeface="Times New Roman" panose="02020603050405020304" pitchFamily="18" charset="0"/>
                <a:cs typeface="Times New Roman" panose="02020603050405020304" pitchFamily="18" charset="0"/>
              </a:rPr>
              <a:t>Exploratory Data Analysis</a:t>
            </a:r>
            <a:endParaRPr lang="en-US" sz="3000" b="1" dirty="0">
              <a:solidFill>
                <a:srgbClr val="C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0FBD898-F09E-8A47-D663-C5179731C191}"/>
              </a:ext>
            </a:extLst>
          </p:cNvPr>
          <p:cNvSpPr txBox="1"/>
          <p:nvPr/>
        </p:nvSpPr>
        <p:spPr>
          <a:xfrm>
            <a:off x="838200" y="3373683"/>
            <a:ext cx="9633565" cy="3416320"/>
          </a:xfrm>
          <a:prstGeom prst="rect">
            <a:avLst/>
          </a:prstGeom>
          <a:noFill/>
        </p:spPr>
        <p:txBody>
          <a:bodyPr wrap="square" rtlCol="0">
            <a:spAutoFit/>
          </a:bodyPr>
          <a:lstStyle/>
          <a:p>
            <a:r>
              <a:rPr lang="en-IN" b="1" dirty="0"/>
              <a:t>Steps for EDA:</a:t>
            </a:r>
          </a:p>
          <a:p>
            <a:endParaRPr lang="en-IN" dirty="0"/>
          </a:p>
          <a:p>
            <a:pPr marL="800100" lvl="1" indent="-342900">
              <a:buFont typeface="+mj-lt"/>
              <a:buAutoNum type="arabicPeriod"/>
            </a:pPr>
            <a:r>
              <a:rPr lang="en-IN" dirty="0"/>
              <a:t>Data Preview</a:t>
            </a:r>
          </a:p>
          <a:p>
            <a:pPr marL="800100" lvl="1" indent="-342900">
              <a:buFont typeface="+mj-lt"/>
              <a:buAutoNum type="arabicPeriod"/>
            </a:pPr>
            <a:r>
              <a:rPr lang="en-IN" dirty="0"/>
              <a:t>Number of Rows and Columns</a:t>
            </a:r>
          </a:p>
          <a:p>
            <a:pPr marL="800100" lvl="1" indent="-342900">
              <a:buFont typeface="+mj-lt"/>
              <a:buAutoNum type="arabicPeriod"/>
            </a:pPr>
            <a:r>
              <a:rPr lang="en-IN" dirty="0"/>
              <a:t>Data Information</a:t>
            </a:r>
          </a:p>
          <a:p>
            <a:pPr marL="800100" lvl="1" indent="-342900">
              <a:buFont typeface="+mj-lt"/>
              <a:buAutoNum type="arabicPeriod"/>
            </a:pPr>
            <a:r>
              <a:rPr lang="en-US" dirty="0"/>
              <a:t>Columns in the Dataset</a:t>
            </a:r>
          </a:p>
          <a:p>
            <a:pPr marL="800100" lvl="1" indent="-342900">
              <a:buFont typeface="+mj-lt"/>
              <a:buAutoNum type="arabicPeriod"/>
            </a:pPr>
            <a:r>
              <a:rPr lang="en-US" dirty="0"/>
              <a:t>Data Description</a:t>
            </a:r>
          </a:p>
          <a:p>
            <a:pPr marL="800100" lvl="1" indent="-342900">
              <a:buFont typeface="+mj-lt"/>
              <a:buAutoNum type="arabicPeriod"/>
            </a:pPr>
            <a:r>
              <a:rPr lang="en-US" dirty="0"/>
              <a:t>Null Values</a:t>
            </a:r>
          </a:p>
          <a:p>
            <a:pPr marL="800100" lvl="1" indent="-342900">
              <a:buFont typeface="+mj-lt"/>
              <a:buAutoNum type="arabicPeriod"/>
            </a:pPr>
            <a:r>
              <a:rPr lang="en-US" dirty="0"/>
              <a:t>Null Value Treatment</a:t>
            </a:r>
          </a:p>
          <a:p>
            <a:pPr marL="800100" lvl="1" indent="-342900">
              <a:buFont typeface="+mj-lt"/>
              <a:buAutoNum type="arabicPeriod"/>
            </a:pPr>
            <a:r>
              <a:rPr lang="en-US" dirty="0"/>
              <a:t>Correlation using Heatmap</a:t>
            </a:r>
          </a:p>
          <a:p>
            <a:pPr marL="800100" lvl="1" indent="-342900">
              <a:buFont typeface="+mj-lt"/>
              <a:buAutoNum type="arabicPeriod"/>
            </a:pPr>
            <a:r>
              <a:rPr lang="en-US" dirty="0"/>
              <a:t>Univariate Analysis for Numerical Columns with Visualization</a:t>
            </a:r>
          </a:p>
          <a:p>
            <a:pPr marL="800100" lvl="1" indent="-342900">
              <a:buFont typeface="+mj-lt"/>
              <a:buAutoNum type="arabicPeriod"/>
            </a:pPr>
            <a:r>
              <a:rPr lang="en-US" dirty="0"/>
              <a:t>Univariate Analysis for Categorical Columns with Visualization</a:t>
            </a:r>
          </a:p>
        </p:txBody>
      </p:sp>
    </p:spTree>
    <p:extLst>
      <p:ext uri="{BB962C8B-B14F-4D97-AF65-F5344CB8AC3E}">
        <p14:creationId xmlns:p14="http://schemas.microsoft.com/office/powerpoint/2010/main" val="3089735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3959B3-6180-701B-E57B-F5F6B403D639}"/>
              </a:ext>
            </a:extLst>
          </p:cNvPr>
          <p:cNvSpPr>
            <a:spLocks noGrp="1"/>
          </p:cNvSpPr>
          <p:nvPr>
            <p:ph type="sldNum" sz="quarter" idx="12"/>
          </p:nvPr>
        </p:nvSpPr>
        <p:spPr/>
        <p:txBody>
          <a:bodyPr/>
          <a:lstStyle/>
          <a:p>
            <a:fld id="{6DDD22A6-0D33-4219-A06E-4DD1A234E252}" type="slidenum">
              <a:rPr lang="en-IN" smtClean="0"/>
              <a:t>13</a:t>
            </a:fld>
            <a:endParaRPr lang="en-IN"/>
          </a:p>
        </p:txBody>
      </p:sp>
      <p:pic>
        <p:nvPicPr>
          <p:cNvPr id="7" name="Picture 6">
            <a:extLst>
              <a:ext uri="{FF2B5EF4-FFF2-40B4-BE49-F238E27FC236}">
                <a16:creationId xmlns:a16="http://schemas.microsoft.com/office/drawing/2014/main" id="{56505E89-47DB-C4F0-C2AC-0598234B4D4D}"/>
              </a:ext>
            </a:extLst>
          </p:cNvPr>
          <p:cNvPicPr>
            <a:picLocks noChangeAspect="1"/>
          </p:cNvPicPr>
          <p:nvPr/>
        </p:nvPicPr>
        <p:blipFill rotWithShape="1">
          <a:blip r:embed="rId2">
            <a:extLst>
              <a:ext uri="{28A0092B-C50C-407E-A947-70E740481C1C}">
                <a14:useLocalDpi xmlns:a14="http://schemas.microsoft.com/office/drawing/2010/main" val="0"/>
              </a:ext>
            </a:extLst>
          </a:blip>
          <a:srcRect t="1172" b="39161"/>
          <a:stretch/>
        </p:blipFill>
        <p:spPr>
          <a:xfrm>
            <a:off x="132367" y="1328068"/>
            <a:ext cx="6094349" cy="4139477"/>
          </a:xfrm>
          <a:prstGeom prst="rect">
            <a:avLst/>
          </a:prstGeom>
        </p:spPr>
      </p:pic>
      <p:sp>
        <p:nvSpPr>
          <p:cNvPr id="8" name="TextBox 7">
            <a:extLst>
              <a:ext uri="{FF2B5EF4-FFF2-40B4-BE49-F238E27FC236}">
                <a16:creationId xmlns:a16="http://schemas.microsoft.com/office/drawing/2014/main" id="{FEB66156-6E2E-8BE0-78A6-B1E6F98D3E77}"/>
              </a:ext>
            </a:extLst>
          </p:cNvPr>
          <p:cNvSpPr txBox="1"/>
          <p:nvPr/>
        </p:nvSpPr>
        <p:spPr>
          <a:xfrm>
            <a:off x="3161819" y="173639"/>
            <a:ext cx="5868362" cy="707886"/>
          </a:xfrm>
          <a:prstGeom prst="rect">
            <a:avLst/>
          </a:prstGeom>
          <a:noFill/>
        </p:spPr>
        <p:txBody>
          <a:bodyPr wrap="square" rtlCol="0">
            <a:spAutoFit/>
          </a:bodyPr>
          <a:lstStyle/>
          <a:p>
            <a:r>
              <a:rPr lang="en-IN" sz="4000" b="1" dirty="0">
                <a:solidFill>
                  <a:srgbClr val="C00000"/>
                </a:solidFill>
                <a:latin typeface="Times New Roman" panose="02020603050405020304" pitchFamily="18" charset="0"/>
                <a:cs typeface="Times New Roman" panose="02020603050405020304" pitchFamily="18" charset="0"/>
              </a:rPr>
              <a:t>Purchase Data Dictionary</a:t>
            </a:r>
            <a:endParaRPr lang="en-US" sz="4000" b="1" dirty="0">
              <a:solidFill>
                <a:srgbClr val="C00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8042D1D-B54F-5468-5392-BD54847F6CC6}"/>
              </a:ext>
            </a:extLst>
          </p:cNvPr>
          <p:cNvPicPr>
            <a:picLocks noChangeAspect="1"/>
          </p:cNvPicPr>
          <p:nvPr/>
        </p:nvPicPr>
        <p:blipFill rotWithShape="1">
          <a:blip r:embed="rId2">
            <a:extLst>
              <a:ext uri="{28A0092B-C50C-407E-A947-70E740481C1C}">
                <a14:useLocalDpi xmlns:a14="http://schemas.microsoft.com/office/drawing/2010/main" val="0"/>
              </a:ext>
            </a:extLst>
          </a:blip>
          <a:srcRect t="60694"/>
          <a:stretch/>
        </p:blipFill>
        <p:spPr>
          <a:xfrm>
            <a:off x="6304393" y="1328068"/>
            <a:ext cx="5889056" cy="2659469"/>
          </a:xfrm>
          <a:prstGeom prst="rect">
            <a:avLst/>
          </a:prstGeom>
        </p:spPr>
      </p:pic>
      <p:pic>
        <p:nvPicPr>
          <p:cNvPr id="11" name="Picture 10">
            <a:extLst>
              <a:ext uri="{FF2B5EF4-FFF2-40B4-BE49-F238E27FC236}">
                <a16:creationId xmlns:a16="http://schemas.microsoft.com/office/drawing/2014/main" id="{0C82DE4A-D6F5-F3EA-4148-5595CD28078D}"/>
              </a:ext>
            </a:extLst>
          </p:cNvPr>
          <p:cNvPicPr>
            <a:picLocks noChangeAspect="1"/>
          </p:cNvPicPr>
          <p:nvPr/>
        </p:nvPicPr>
        <p:blipFill rotWithShape="1">
          <a:blip r:embed="rId3">
            <a:extLst>
              <a:ext uri="{28A0092B-C50C-407E-A947-70E740481C1C}">
                <a14:useLocalDpi xmlns:a14="http://schemas.microsoft.com/office/drawing/2010/main" val="0"/>
              </a:ext>
            </a:extLst>
          </a:blip>
          <a:srcRect t="85852"/>
          <a:stretch/>
        </p:blipFill>
        <p:spPr>
          <a:xfrm>
            <a:off x="6338281" y="3969008"/>
            <a:ext cx="5853719" cy="465072"/>
          </a:xfrm>
          <a:prstGeom prst="rect">
            <a:avLst/>
          </a:prstGeom>
        </p:spPr>
      </p:pic>
    </p:spTree>
    <p:extLst>
      <p:ext uri="{BB962C8B-B14F-4D97-AF65-F5344CB8AC3E}">
        <p14:creationId xmlns:p14="http://schemas.microsoft.com/office/powerpoint/2010/main" val="451918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7667-B947-446B-C8DC-7E621CF9B9D4}"/>
              </a:ext>
            </a:extLst>
          </p:cNvPr>
          <p:cNvSpPr>
            <a:spLocks noGrp="1"/>
          </p:cNvSpPr>
          <p:nvPr>
            <p:ph type="title"/>
          </p:nvPr>
        </p:nvSpPr>
        <p:spPr>
          <a:xfrm>
            <a:off x="838200" y="34569"/>
            <a:ext cx="10515600" cy="756665"/>
          </a:xfrm>
        </p:spPr>
        <p:txBody>
          <a:bodyPr>
            <a:normAutofit/>
          </a:bodyPr>
          <a:lstStyle/>
          <a:p>
            <a:pPr algn="ctr"/>
            <a:r>
              <a:rPr lang="en-IN" sz="4000" b="1" i="0" dirty="0">
                <a:solidFill>
                  <a:srgbClr val="C00000"/>
                </a:solidFill>
                <a:effectLst/>
                <a:latin typeface="Times New Roman" panose="02020603050405020304" pitchFamily="18" charset="0"/>
                <a:cs typeface="Times New Roman" panose="02020603050405020304" pitchFamily="18" charset="0"/>
              </a:rPr>
              <a:t>Exploratory Data Analysis</a:t>
            </a:r>
            <a:endParaRPr lang="en-US" sz="40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A39BECF-A351-C85C-0025-37631FC2D88C}"/>
              </a:ext>
            </a:extLst>
          </p:cNvPr>
          <p:cNvSpPr>
            <a:spLocks noGrp="1"/>
          </p:cNvSpPr>
          <p:nvPr>
            <p:ph type="sldNum" sz="quarter" idx="12"/>
          </p:nvPr>
        </p:nvSpPr>
        <p:spPr/>
        <p:txBody>
          <a:bodyPr/>
          <a:lstStyle/>
          <a:p>
            <a:fld id="{6DDD22A6-0D33-4219-A06E-4DD1A234E252}" type="slidenum">
              <a:rPr lang="en-IN" smtClean="0"/>
              <a:t>14</a:t>
            </a:fld>
            <a:endParaRPr lang="en-IN"/>
          </a:p>
        </p:txBody>
      </p:sp>
      <p:pic>
        <p:nvPicPr>
          <p:cNvPr id="14" name="Picture 13">
            <a:extLst>
              <a:ext uri="{FF2B5EF4-FFF2-40B4-BE49-F238E27FC236}">
                <a16:creationId xmlns:a16="http://schemas.microsoft.com/office/drawing/2014/main" id="{EA7E2542-939B-86B7-DD9A-E79A578085D6}"/>
              </a:ext>
            </a:extLst>
          </p:cNvPr>
          <p:cNvPicPr>
            <a:picLocks noChangeAspect="1"/>
          </p:cNvPicPr>
          <p:nvPr/>
        </p:nvPicPr>
        <p:blipFill>
          <a:blip r:embed="rId2"/>
          <a:stretch>
            <a:fillRect/>
          </a:stretch>
        </p:blipFill>
        <p:spPr>
          <a:xfrm>
            <a:off x="178729" y="793683"/>
            <a:ext cx="6435500" cy="1410521"/>
          </a:xfrm>
          <a:prstGeom prst="rect">
            <a:avLst/>
          </a:prstGeom>
        </p:spPr>
      </p:pic>
      <p:pic>
        <p:nvPicPr>
          <p:cNvPr id="16" name="Picture 15">
            <a:extLst>
              <a:ext uri="{FF2B5EF4-FFF2-40B4-BE49-F238E27FC236}">
                <a16:creationId xmlns:a16="http://schemas.microsoft.com/office/drawing/2014/main" id="{055B75CE-C144-21CA-6E08-EE0DEE952B10}"/>
              </a:ext>
            </a:extLst>
          </p:cNvPr>
          <p:cNvPicPr>
            <a:picLocks noChangeAspect="1"/>
          </p:cNvPicPr>
          <p:nvPr/>
        </p:nvPicPr>
        <p:blipFill>
          <a:blip r:embed="rId3"/>
          <a:stretch>
            <a:fillRect/>
          </a:stretch>
        </p:blipFill>
        <p:spPr>
          <a:xfrm>
            <a:off x="178729" y="2204204"/>
            <a:ext cx="6816501" cy="557505"/>
          </a:xfrm>
          <a:prstGeom prst="rect">
            <a:avLst/>
          </a:prstGeom>
        </p:spPr>
      </p:pic>
      <p:pic>
        <p:nvPicPr>
          <p:cNvPr id="18" name="Picture 17">
            <a:extLst>
              <a:ext uri="{FF2B5EF4-FFF2-40B4-BE49-F238E27FC236}">
                <a16:creationId xmlns:a16="http://schemas.microsoft.com/office/drawing/2014/main" id="{2DC9C849-447D-3667-21B5-856E30540CC5}"/>
              </a:ext>
            </a:extLst>
          </p:cNvPr>
          <p:cNvPicPr>
            <a:picLocks noChangeAspect="1"/>
          </p:cNvPicPr>
          <p:nvPr/>
        </p:nvPicPr>
        <p:blipFill rotWithShape="1">
          <a:blip r:embed="rId4"/>
          <a:srcRect r="39761" b="94836"/>
          <a:stretch/>
        </p:blipFill>
        <p:spPr>
          <a:xfrm>
            <a:off x="178730" y="2761709"/>
            <a:ext cx="3865370" cy="214486"/>
          </a:xfrm>
          <a:prstGeom prst="rect">
            <a:avLst/>
          </a:prstGeom>
        </p:spPr>
      </p:pic>
      <p:pic>
        <p:nvPicPr>
          <p:cNvPr id="20" name="Picture 19">
            <a:extLst>
              <a:ext uri="{FF2B5EF4-FFF2-40B4-BE49-F238E27FC236}">
                <a16:creationId xmlns:a16="http://schemas.microsoft.com/office/drawing/2014/main" id="{036564BA-5473-A203-3347-DAECE9DA991E}"/>
              </a:ext>
            </a:extLst>
          </p:cNvPr>
          <p:cNvPicPr>
            <a:picLocks noChangeAspect="1"/>
          </p:cNvPicPr>
          <p:nvPr/>
        </p:nvPicPr>
        <p:blipFill rotWithShape="1">
          <a:blip r:embed="rId5"/>
          <a:srcRect b="94164"/>
          <a:stretch/>
        </p:blipFill>
        <p:spPr>
          <a:xfrm>
            <a:off x="3849162" y="2195621"/>
            <a:ext cx="6816502" cy="287335"/>
          </a:xfrm>
          <a:prstGeom prst="rect">
            <a:avLst/>
          </a:prstGeom>
        </p:spPr>
      </p:pic>
      <p:pic>
        <p:nvPicPr>
          <p:cNvPr id="23" name="Picture 22">
            <a:extLst>
              <a:ext uri="{FF2B5EF4-FFF2-40B4-BE49-F238E27FC236}">
                <a16:creationId xmlns:a16="http://schemas.microsoft.com/office/drawing/2014/main" id="{28AE5D11-2C6D-1F39-FCA9-9B3BC8E5686B}"/>
              </a:ext>
            </a:extLst>
          </p:cNvPr>
          <p:cNvPicPr>
            <a:picLocks noChangeAspect="1"/>
          </p:cNvPicPr>
          <p:nvPr/>
        </p:nvPicPr>
        <p:blipFill>
          <a:blip r:embed="rId6"/>
          <a:stretch>
            <a:fillRect/>
          </a:stretch>
        </p:blipFill>
        <p:spPr>
          <a:xfrm>
            <a:off x="6802868" y="848261"/>
            <a:ext cx="5389132" cy="1192969"/>
          </a:xfrm>
          <a:prstGeom prst="rect">
            <a:avLst/>
          </a:prstGeom>
        </p:spPr>
      </p:pic>
      <p:pic>
        <p:nvPicPr>
          <p:cNvPr id="25" name="Picture 24">
            <a:extLst>
              <a:ext uri="{FF2B5EF4-FFF2-40B4-BE49-F238E27FC236}">
                <a16:creationId xmlns:a16="http://schemas.microsoft.com/office/drawing/2014/main" id="{70522A02-142B-FC6B-B567-AEBA7D166D51}"/>
              </a:ext>
            </a:extLst>
          </p:cNvPr>
          <p:cNvPicPr>
            <a:picLocks noChangeAspect="1"/>
          </p:cNvPicPr>
          <p:nvPr/>
        </p:nvPicPr>
        <p:blipFill>
          <a:blip r:embed="rId7"/>
          <a:stretch>
            <a:fillRect/>
          </a:stretch>
        </p:blipFill>
        <p:spPr>
          <a:xfrm>
            <a:off x="9510431" y="2637347"/>
            <a:ext cx="1941880" cy="4067728"/>
          </a:xfrm>
          <a:prstGeom prst="rect">
            <a:avLst/>
          </a:prstGeom>
        </p:spPr>
      </p:pic>
      <p:pic>
        <p:nvPicPr>
          <p:cNvPr id="5" name="Picture 4">
            <a:extLst>
              <a:ext uri="{FF2B5EF4-FFF2-40B4-BE49-F238E27FC236}">
                <a16:creationId xmlns:a16="http://schemas.microsoft.com/office/drawing/2014/main" id="{75A1FC5D-31DD-F577-228D-7DE0D7739A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729" y="2976195"/>
            <a:ext cx="3085983" cy="3838879"/>
          </a:xfrm>
          <a:prstGeom prst="rect">
            <a:avLst/>
          </a:prstGeom>
        </p:spPr>
      </p:pic>
      <p:pic>
        <p:nvPicPr>
          <p:cNvPr id="7" name="Picture 6">
            <a:extLst>
              <a:ext uri="{FF2B5EF4-FFF2-40B4-BE49-F238E27FC236}">
                <a16:creationId xmlns:a16="http://schemas.microsoft.com/office/drawing/2014/main" id="{D245DA03-8BA3-C10A-0303-34DBFCB509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9162" y="2464025"/>
            <a:ext cx="5076819" cy="4283566"/>
          </a:xfrm>
          <a:prstGeom prst="rect">
            <a:avLst/>
          </a:prstGeom>
        </p:spPr>
      </p:pic>
    </p:spTree>
    <p:extLst>
      <p:ext uri="{BB962C8B-B14F-4D97-AF65-F5344CB8AC3E}">
        <p14:creationId xmlns:p14="http://schemas.microsoft.com/office/powerpoint/2010/main" val="3251873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BC36-956E-082E-64CA-43D29D77120D}"/>
              </a:ext>
            </a:extLst>
          </p:cNvPr>
          <p:cNvSpPr>
            <a:spLocks noGrp="1"/>
          </p:cNvSpPr>
          <p:nvPr>
            <p:ph type="title"/>
          </p:nvPr>
        </p:nvSpPr>
        <p:spPr>
          <a:xfrm>
            <a:off x="1028700" y="1967268"/>
            <a:ext cx="2628900" cy="2547257"/>
          </a:xfrm>
          <a:noFill/>
        </p:spPr>
        <p:txBody>
          <a:bodyPr vert="horz" lIns="91440" tIns="45720" rIns="91440" bIns="45720" rtlCol="0" anchor="ctr">
            <a:normAutofit/>
          </a:bodyPr>
          <a:lstStyle/>
          <a:p>
            <a:pPr algn="ctr"/>
            <a:r>
              <a:rPr lang="en-US" sz="3600" dirty="0">
                <a:solidFill>
                  <a:srgbClr val="FFFFFF"/>
                </a:solidFill>
              </a:rPr>
              <a:t>Correlation Heat Map</a:t>
            </a:r>
          </a:p>
        </p:txBody>
      </p:sp>
      <p:sp>
        <p:nvSpPr>
          <p:cNvPr id="4" name="Slide Number Placeholder 3">
            <a:extLst>
              <a:ext uri="{FF2B5EF4-FFF2-40B4-BE49-F238E27FC236}">
                <a16:creationId xmlns:a16="http://schemas.microsoft.com/office/drawing/2014/main" id="{C35DD836-CB7E-6B82-8377-EACA7C1A1C2D}"/>
              </a:ext>
            </a:extLst>
          </p:cNvPr>
          <p:cNvSpPr>
            <a:spLocks noGrp="1"/>
          </p:cNvSpPr>
          <p:nvPr>
            <p:ph type="sldNum" sz="quarter" idx="12"/>
          </p:nvPr>
        </p:nvSpPr>
        <p:spPr>
          <a:xfrm>
            <a:off x="12558185" y="6356352"/>
            <a:ext cx="514349" cy="365125"/>
          </a:xfrm>
        </p:spPr>
        <p:txBody>
          <a:bodyPr vert="horz" lIns="91440" tIns="45720" rIns="91440" bIns="45720" rtlCol="0" anchor="ctr">
            <a:normAutofit/>
          </a:bodyPr>
          <a:lstStyle/>
          <a:p>
            <a:pPr>
              <a:spcAft>
                <a:spcPts val="600"/>
              </a:spcAft>
            </a:pPr>
            <a:fld id="{6DDD22A6-0D33-4219-A06E-4DD1A234E252}" type="slidenum">
              <a:rPr lang="en-US">
                <a:solidFill>
                  <a:schemeClr val="tx1">
                    <a:alpha val="80000"/>
                  </a:schemeClr>
                </a:solidFill>
              </a:rPr>
              <a:pPr>
                <a:spcAft>
                  <a:spcPts val="600"/>
                </a:spcAft>
              </a:pPr>
              <a:t>15</a:t>
            </a:fld>
            <a:endParaRPr lang="en-US">
              <a:solidFill>
                <a:schemeClr val="tx1">
                  <a:alpha val="80000"/>
                </a:schemeClr>
              </a:solidFill>
            </a:endParaRPr>
          </a:p>
        </p:txBody>
      </p:sp>
      <p:pic>
        <p:nvPicPr>
          <p:cNvPr id="5" name="Picture 4">
            <a:extLst>
              <a:ext uri="{FF2B5EF4-FFF2-40B4-BE49-F238E27FC236}">
                <a16:creationId xmlns:a16="http://schemas.microsoft.com/office/drawing/2014/main" id="{2E468606-2A72-F7D3-A9F6-F0947064068C}"/>
              </a:ext>
            </a:extLst>
          </p:cNvPr>
          <p:cNvPicPr>
            <a:picLocks noChangeAspect="1"/>
          </p:cNvPicPr>
          <p:nvPr/>
        </p:nvPicPr>
        <p:blipFill>
          <a:blip r:embed="rId2"/>
          <a:stretch>
            <a:fillRect/>
          </a:stretch>
        </p:blipFill>
        <p:spPr>
          <a:xfrm>
            <a:off x="6126000" y="250824"/>
            <a:ext cx="6066000" cy="6356352"/>
          </a:xfrm>
          <a:prstGeom prst="rect">
            <a:avLst/>
          </a:prstGeom>
        </p:spPr>
      </p:pic>
      <p:pic>
        <p:nvPicPr>
          <p:cNvPr id="7" name="Picture 6">
            <a:extLst>
              <a:ext uri="{FF2B5EF4-FFF2-40B4-BE49-F238E27FC236}">
                <a16:creationId xmlns:a16="http://schemas.microsoft.com/office/drawing/2014/main" id="{D1E3278C-4095-B3EB-6E07-274D5BCF7C36}"/>
              </a:ext>
            </a:extLst>
          </p:cNvPr>
          <p:cNvPicPr>
            <a:picLocks noChangeAspect="1"/>
          </p:cNvPicPr>
          <p:nvPr/>
        </p:nvPicPr>
        <p:blipFill>
          <a:blip r:embed="rId3"/>
          <a:stretch>
            <a:fillRect/>
          </a:stretch>
        </p:blipFill>
        <p:spPr>
          <a:xfrm>
            <a:off x="45196" y="0"/>
            <a:ext cx="6050804" cy="1303133"/>
          </a:xfrm>
          <a:prstGeom prst="rect">
            <a:avLst/>
          </a:prstGeom>
        </p:spPr>
      </p:pic>
      <p:pic>
        <p:nvPicPr>
          <p:cNvPr id="9" name="Picture 8">
            <a:extLst>
              <a:ext uri="{FF2B5EF4-FFF2-40B4-BE49-F238E27FC236}">
                <a16:creationId xmlns:a16="http://schemas.microsoft.com/office/drawing/2014/main" id="{2BC0AAD3-5DD5-CF38-E327-52163FC0F044}"/>
              </a:ext>
            </a:extLst>
          </p:cNvPr>
          <p:cNvPicPr>
            <a:picLocks noChangeAspect="1"/>
          </p:cNvPicPr>
          <p:nvPr/>
        </p:nvPicPr>
        <p:blipFill>
          <a:blip r:embed="rId4"/>
          <a:stretch>
            <a:fillRect/>
          </a:stretch>
        </p:blipFill>
        <p:spPr>
          <a:xfrm>
            <a:off x="60437" y="1403339"/>
            <a:ext cx="6035563" cy="1127858"/>
          </a:xfrm>
          <a:prstGeom prst="rect">
            <a:avLst/>
          </a:prstGeom>
        </p:spPr>
      </p:pic>
      <p:pic>
        <p:nvPicPr>
          <p:cNvPr id="11" name="Picture 10">
            <a:extLst>
              <a:ext uri="{FF2B5EF4-FFF2-40B4-BE49-F238E27FC236}">
                <a16:creationId xmlns:a16="http://schemas.microsoft.com/office/drawing/2014/main" id="{B82CF351-2FCA-A6C0-4DA3-FF28240B0DEB}"/>
              </a:ext>
            </a:extLst>
          </p:cNvPr>
          <p:cNvPicPr>
            <a:picLocks noChangeAspect="1"/>
          </p:cNvPicPr>
          <p:nvPr/>
        </p:nvPicPr>
        <p:blipFill>
          <a:blip r:embed="rId5"/>
          <a:stretch>
            <a:fillRect/>
          </a:stretch>
        </p:blipFill>
        <p:spPr>
          <a:xfrm>
            <a:off x="51010" y="2622228"/>
            <a:ext cx="5488082" cy="3891694"/>
          </a:xfrm>
          <a:prstGeom prst="rect">
            <a:avLst/>
          </a:prstGeom>
        </p:spPr>
      </p:pic>
    </p:spTree>
    <p:extLst>
      <p:ext uri="{BB962C8B-B14F-4D97-AF65-F5344CB8AC3E}">
        <p14:creationId xmlns:p14="http://schemas.microsoft.com/office/powerpoint/2010/main" val="3318664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FC31-374A-1572-ED6C-9923588B2749}"/>
              </a:ext>
            </a:extLst>
          </p:cNvPr>
          <p:cNvSpPr>
            <a:spLocks noGrp="1"/>
          </p:cNvSpPr>
          <p:nvPr>
            <p:ph type="title"/>
          </p:nvPr>
        </p:nvSpPr>
        <p:spPr>
          <a:xfrm>
            <a:off x="150829" y="-5984"/>
            <a:ext cx="7230359" cy="976945"/>
          </a:xfrm>
        </p:spPr>
        <p:txBody>
          <a:bodyPr anchor="ctr">
            <a:normAutofit/>
          </a:bodyPr>
          <a:lstStyle/>
          <a:p>
            <a:r>
              <a:rPr lang="en-US" sz="3000" b="1" dirty="0">
                <a:solidFill>
                  <a:srgbClr val="C00000"/>
                </a:solidFill>
                <a:latin typeface="Times New Roman" panose="02020603050405020304" pitchFamily="18" charset="0"/>
                <a:ea typeface="Calibri Light"/>
                <a:cs typeface="Times New Roman" panose="02020603050405020304" pitchFamily="18" charset="0"/>
              </a:rPr>
              <a:t>Univariate Analysis for Numerical and Categorical Columns</a:t>
            </a:r>
            <a:endParaRPr lang="en-US" sz="30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C00901D-B927-6635-C950-077564F9270E}"/>
              </a:ext>
            </a:extLst>
          </p:cNvPr>
          <p:cNvSpPr>
            <a:spLocks noGrp="1"/>
          </p:cNvSpPr>
          <p:nvPr>
            <p:ph type="sldNum" sz="quarter" idx="12"/>
          </p:nvPr>
        </p:nvSpPr>
        <p:spPr/>
        <p:txBody>
          <a:bodyPr>
            <a:normAutofit/>
          </a:bodyPr>
          <a:lstStyle/>
          <a:p>
            <a:pPr>
              <a:spcAft>
                <a:spcPts val="600"/>
              </a:spcAft>
            </a:pPr>
            <a:fld id="{6DDD22A6-0D33-4219-A06E-4DD1A234E252}" type="slidenum">
              <a:rPr lang="en-IN"/>
              <a:pPr>
                <a:spcAft>
                  <a:spcPts val="600"/>
                </a:spcAft>
              </a:pPr>
              <a:t>16</a:t>
            </a:fld>
            <a:endParaRPr lang="en-IN"/>
          </a:p>
        </p:txBody>
      </p:sp>
      <p:pic>
        <p:nvPicPr>
          <p:cNvPr id="7" name="Picture 6">
            <a:extLst>
              <a:ext uri="{FF2B5EF4-FFF2-40B4-BE49-F238E27FC236}">
                <a16:creationId xmlns:a16="http://schemas.microsoft.com/office/drawing/2014/main" id="{936ED04E-5528-CB01-73A4-F92751BBCEC3}"/>
              </a:ext>
            </a:extLst>
          </p:cNvPr>
          <p:cNvPicPr>
            <a:picLocks noChangeAspect="1"/>
          </p:cNvPicPr>
          <p:nvPr/>
        </p:nvPicPr>
        <p:blipFill>
          <a:blip r:embed="rId2"/>
          <a:stretch>
            <a:fillRect/>
          </a:stretch>
        </p:blipFill>
        <p:spPr>
          <a:xfrm>
            <a:off x="182943" y="1175570"/>
            <a:ext cx="6818740" cy="5451637"/>
          </a:xfrm>
          <a:prstGeom prst="rect">
            <a:avLst/>
          </a:prstGeom>
        </p:spPr>
      </p:pic>
      <p:pic>
        <p:nvPicPr>
          <p:cNvPr id="9" name="Picture 8">
            <a:extLst>
              <a:ext uri="{FF2B5EF4-FFF2-40B4-BE49-F238E27FC236}">
                <a16:creationId xmlns:a16="http://schemas.microsoft.com/office/drawing/2014/main" id="{E2B19D58-AB1C-E7A8-9319-670D11F1A648}"/>
              </a:ext>
            </a:extLst>
          </p:cNvPr>
          <p:cNvPicPr>
            <a:picLocks noChangeAspect="1"/>
          </p:cNvPicPr>
          <p:nvPr/>
        </p:nvPicPr>
        <p:blipFill>
          <a:blip r:embed="rId3"/>
          <a:stretch>
            <a:fillRect/>
          </a:stretch>
        </p:blipFill>
        <p:spPr>
          <a:xfrm>
            <a:off x="7001683" y="-5984"/>
            <a:ext cx="4975260" cy="6892028"/>
          </a:xfrm>
          <a:prstGeom prst="rect">
            <a:avLst/>
          </a:prstGeom>
        </p:spPr>
      </p:pic>
    </p:spTree>
    <p:extLst>
      <p:ext uri="{BB962C8B-B14F-4D97-AF65-F5344CB8AC3E}">
        <p14:creationId xmlns:p14="http://schemas.microsoft.com/office/powerpoint/2010/main" val="347325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917489-0D60-50E9-38CD-DC0215258A0C}"/>
              </a:ext>
            </a:extLst>
          </p:cNvPr>
          <p:cNvSpPr>
            <a:spLocks noGrp="1"/>
          </p:cNvSpPr>
          <p:nvPr>
            <p:ph type="sldNum" sz="quarter" idx="12"/>
          </p:nvPr>
        </p:nvSpPr>
        <p:spPr/>
        <p:txBody>
          <a:bodyPr>
            <a:normAutofit/>
          </a:bodyPr>
          <a:lstStyle/>
          <a:p>
            <a:pPr>
              <a:spcAft>
                <a:spcPts val="600"/>
              </a:spcAft>
            </a:pPr>
            <a:fld id="{6DDD22A6-0D33-4219-A06E-4DD1A234E252}" type="slidenum">
              <a:rPr lang="en-IN" sz="1000"/>
              <a:pPr>
                <a:spcAft>
                  <a:spcPts val="600"/>
                </a:spcAft>
              </a:pPr>
              <a:t>17</a:t>
            </a:fld>
            <a:endParaRPr lang="en-IN" sz="1000"/>
          </a:p>
        </p:txBody>
      </p:sp>
      <p:sp>
        <p:nvSpPr>
          <p:cNvPr id="11" name="TextBox 10">
            <a:extLst>
              <a:ext uri="{FF2B5EF4-FFF2-40B4-BE49-F238E27FC236}">
                <a16:creationId xmlns:a16="http://schemas.microsoft.com/office/drawing/2014/main" id="{0C48BE2F-F839-0885-B53F-97475777B0B2}"/>
              </a:ext>
            </a:extLst>
          </p:cNvPr>
          <p:cNvSpPr txBox="1"/>
          <p:nvPr/>
        </p:nvSpPr>
        <p:spPr>
          <a:xfrm>
            <a:off x="770640" y="866465"/>
            <a:ext cx="10650717" cy="6033896"/>
          </a:xfrm>
          <a:prstGeom prst="rect">
            <a:avLst/>
          </a:prstGeom>
          <a:noFill/>
        </p:spPr>
        <p:txBody>
          <a:bodyPr wrap="square">
            <a:spAutoFit/>
          </a:bodyPr>
          <a:lstStyle/>
          <a:p>
            <a:pPr marL="6350" marR="10795" indent="-6350" algn="just">
              <a:lnSpc>
                <a:spcPct val="107000"/>
              </a:lnSpc>
              <a:spcBef>
                <a:spcPts val="0"/>
              </a:spcBef>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STP Framework: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STP is a fundamental marketing framework. STP framework lays out the process of exploring potential customers and understanding them. It can be applied to all areas of business and marketing activities.</a:t>
            </a:r>
          </a:p>
          <a:p>
            <a:pPr marL="6350" marR="10795" indent="-6350" algn="just">
              <a:lnSpc>
                <a:spcPct val="107000"/>
              </a:lnSpc>
              <a:spcBef>
                <a:spcPts val="0"/>
              </a:spcBef>
              <a:spcAft>
                <a:spcPts val="800"/>
              </a:spcAft>
            </a:pPr>
            <a:endParaRPr lang="en-US"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10795" indent="0" algn="just">
              <a:lnSpc>
                <a:spcPct val="107000"/>
              </a:lnSpc>
              <a:spcBef>
                <a:spcPts val="0"/>
              </a:spcBef>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Segmentation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The process of dividing a population of customers into groups that share similar characteristics.</a:t>
            </a:r>
          </a:p>
          <a:p>
            <a:pPr marL="0" marR="10795" indent="0" algn="just">
              <a:lnSpc>
                <a:spcPct val="107000"/>
              </a:lnSpc>
              <a:spcBef>
                <a:spcPts val="0"/>
              </a:spcBef>
              <a:spcAft>
                <a:spcPts val="800"/>
              </a:spcAft>
            </a:pP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Observations within the same group would have comparable purchasing behavior. Observations within the same group would respond similarly to different marketing activities.</a:t>
            </a:r>
          </a:p>
          <a:p>
            <a:pPr marL="0" marR="10795" indent="0" algn="just">
              <a:lnSpc>
                <a:spcPct val="107000"/>
              </a:lnSpc>
              <a:spcBef>
                <a:spcPts val="0"/>
              </a:spcBef>
              <a:spcAft>
                <a:spcPts val="800"/>
              </a:spcAft>
            </a:pPr>
            <a:endPar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10795" indent="0" algn="just">
              <a:lnSpc>
                <a:spcPct val="107000"/>
              </a:lnSpc>
              <a:spcBef>
                <a:spcPts val="0"/>
              </a:spcBef>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Targeting: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The process of evaluating potential profits from each segment and deciding which segments to focus on. Targeting is generally considered in ‘advertising’ territory. Selecting ways to promote your products. You can target one segment on TV and another online.</a:t>
            </a:r>
          </a:p>
          <a:p>
            <a:pPr marL="0" marR="10795" indent="0" algn="just">
              <a:lnSpc>
                <a:spcPct val="107000"/>
              </a:lnSpc>
              <a:spcBef>
                <a:spcPts val="0"/>
              </a:spcBef>
              <a:spcAft>
                <a:spcPts val="800"/>
              </a:spcAft>
            </a:pPr>
            <a:endPar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10795" indent="0" algn="just">
              <a:lnSpc>
                <a:spcPct val="107000"/>
              </a:lnSpc>
              <a:spcBef>
                <a:spcPts val="0"/>
              </a:spcBef>
              <a:spcAft>
                <a:spcPts val="800"/>
              </a:spcAft>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Positioning: </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What product characteristics do the customers from a certain segment need? Shows how a product should be </a:t>
            </a: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presented</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to the customers and through </a:t>
            </a: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what channels</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R="10795" algn="just">
              <a:lnSpc>
                <a:spcPct val="107000"/>
              </a:lnSpc>
              <a:spcAft>
                <a:spcPts val="800"/>
              </a:spcAft>
            </a:pPr>
            <a:endPar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10795" algn="just">
              <a:lnSpc>
                <a:spcPct val="107000"/>
              </a:lnSpc>
              <a:spcAft>
                <a:spcPts val="800"/>
              </a:spcAft>
            </a:pPr>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Customers: </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The clients of our business are individuals rather than organizations (B2C). The data we used came from Fast-moving consumer goods company (FMCG). The advantage of B2C model in terms of data science is that we have much more data points.</a:t>
            </a:r>
          </a:p>
        </p:txBody>
      </p:sp>
      <p:sp>
        <p:nvSpPr>
          <p:cNvPr id="13" name="TextBox 12">
            <a:extLst>
              <a:ext uri="{FF2B5EF4-FFF2-40B4-BE49-F238E27FC236}">
                <a16:creationId xmlns:a16="http://schemas.microsoft.com/office/drawing/2014/main" id="{6B630778-5B13-DE90-1094-B9997E64DB94}"/>
              </a:ext>
            </a:extLst>
          </p:cNvPr>
          <p:cNvSpPr txBox="1"/>
          <p:nvPr/>
        </p:nvSpPr>
        <p:spPr>
          <a:xfrm>
            <a:off x="2867123" y="136525"/>
            <a:ext cx="6457753" cy="553998"/>
          </a:xfrm>
          <a:prstGeom prst="rect">
            <a:avLst/>
          </a:prstGeom>
          <a:noFill/>
        </p:spPr>
        <p:txBody>
          <a:bodyPr wrap="square">
            <a:spAutoFit/>
          </a:bodyPr>
          <a:lstStyle/>
          <a:p>
            <a:r>
              <a:rPr lang="en-US" sz="30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Fundamental Marketing Framework</a:t>
            </a:r>
            <a:endParaRPr lang="en-US" sz="3000" dirty="0">
              <a:solidFill>
                <a:srgbClr val="C00000"/>
              </a:solidFill>
            </a:endParaRPr>
          </a:p>
        </p:txBody>
      </p:sp>
    </p:spTree>
    <p:extLst>
      <p:ext uri="{BB962C8B-B14F-4D97-AF65-F5344CB8AC3E}">
        <p14:creationId xmlns:p14="http://schemas.microsoft.com/office/powerpoint/2010/main" val="271690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C4E1A3-117E-7B0B-0C25-3FE574C236B5}"/>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a:solidFill>
                  <a:srgbClr val="FFFFFF"/>
                </a:solidFill>
              </a:rPr>
              <a:pPr>
                <a:spcAft>
                  <a:spcPts val="600"/>
                </a:spcAft>
              </a:pPr>
              <a:t>18</a:t>
            </a:fld>
            <a:endParaRPr lang="en-US">
              <a:solidFill>
                <a:srgbClr val="FFFFFF"/>
              </a:solidFill>
            </a:endParaRPr>
          </a:p>
        </p:txBody>
      </p:sp>
      <p:sp>
        <p:nvSpPr>
          <p:cNvPr id="2" name="Rectangle 2">
            <a:extLst>
              <a:ext uri="{FF2B5EF4-FFF2-40B4-BE49-F238E27FC236}">
                <a16:creationId xmlns:a16="http://schemas.microsoft.com/office/drawing/2014/main" id="{19A0C828-D4BB-1DD8-E56B-D83500982815}"/>
              </a:ext>
            </a:extLst>
          </p:cNvPr>
          <p:cNvSpPr>
            <a:spLocks noChangeArrowheads="1"/>
          </p:cNvSpPr>
          <p:nvPr/>
        </p:nvSpPr>
        <p:spPr bwMode="auto">
          <a:xfrm>
            <a:off x="1880647" y="257087"/>
            <a:ext cx="81741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Price Elasticity:</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It measures how a variable of interest (purchase behavior) changes when the price changes.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49" name="Picture 1">
            <a:extLst>
              <a:ext uri="{FF2B5EF4-FFF2-40B4-BE49-F238E27FC236}">
                <a16:creationId xmlns:a16="http://schemas.microsoft.com/office/drawing/2014/main" id="{6E461987-63E1-5740-B367-F3C48B265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811" y="674702"/>
            <a:ext cx="1931804" cy="15312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F8C7E9B-0B13-0C4F-8757-D59ED6D2A49D}"/>
              </a:ext>
            </a:extLst>
          </p:cNvPr>
          <p:cNvSpPr>
            <a:spLocks noChangeArrowheads="1"/>
          </p:cNvSpPr>
          <p:nvPr/>
        </p:nvSpPr>
        <p:spPr bwMode="auto">
          <a:xfrm>
            <a:off x="1880647" y="2131404"/>
            <a:ext cx="53591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 economic variable of interest (number of units sold),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 price </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47D4059-E309-E1D6-2E1F-F350B31CD37A}"/>
              </a:ext>
            </a:extLst>
          </p:cNvPr>
          <p:cNvSpPr>
            <a:spLocks noChangeArrowheads="1"/>
          </p:cNvSpPr>
          <p:nvPr/>
        </p:nvSpPr>
        <p:spPr bwMode="auto">
          <a:xfrm>
            <a:off x="1870613" y="2896544"/>
            <a:ext cx="67399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Supply and Demand:</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cheaper the product the higher the demand.</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58" name="Picture 1">
            <a:extLst>
              <a:ext uri="{FF2B5EF4-FFF2-40B4-BE49-F238E27FC236}">
                <a16:creationId xmlns:a16="http://schemas.microsoft.com/office/drawing/2014/main" id="{50F4973C-B0FF-42DA-45CD-547E5CA2C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730" y="3433945"/>
            <a:ext cx="2794327" cy="7400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8155DA-1730-FAFC-FAE2-2C3ECA92A083}"/>
              </a:ext>
            </a:extLst>
          </p:cNvPr>
          <p:cNvSpPr txBox="1"/>
          <p:nvPr/>
        </p:nvSpPr>
        <p:spPr>
          <a:xfrm>
            <a:off x="1880646" y="3508502"/>
            <a:ext cx="8430706"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 quantity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 price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can use Price Elasticity concept to find the point at which price times quantity is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optimal.</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 name="Rectangle 14">
            <a:extLst>
              <a:ext uri="{FF2B5EF4-FFF2-40B4-BE49-F238E27FC236}">
                <a16:creationId xmlns:a16="http://schemas.microsoft.com/office/drawing/2014/main" id="{CB238FB6-65BE-07CA-2804-E4C17397C88A}"/>
              </a:ext>
            </a:extLst>
          </p:cNvPr>
          <p:cNvSpPr>
            <a:spLocks noChangeArrowheads="1"/>
          </p:cNvSpPr>
          <p:nvPr/>
        </p:nvSpPr>
        <p:spPr bwMode="auto">
          <a:xfrm>
            <a:off x="1880647" y="5228113"/>
            <a:ext cx="81741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bmk="_Toc161062281">
                <a:ln>
                  <a:noFill/>
                </a:ln>
                <a:effectLst/>
                <a:latin typeface="Times New Roman" panose="02020603050405020304" pitchFamily="18" charset="0"/>
                <a:ea typeface="Times New Roman" panose="02020603050405020304" pitchFamily="18" charset="0"/>
                <a:cs typeface="Times New Roman" panose="02020603050405020304" pitchFamily="18" charset="0"/>
              </a:rPr>
              <a:t>Price Elasticity of Purchase Probability</a:t>
            </a:r>
            <a:r>
              <a:rPr kumimoji="0" lang="en-US" altLang="en-US"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a:t>
            </a:r>
            <a:r>
              <a:rPr lang="en-US" altLang="en-US" b="1"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It quantifies the change in probability of purchase of a product with a given change in its price.</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p:txBody>
      </p:sp>
      <p:pic>
        <p:nvPicPr>
          <p:cNvPr id="2061" name="Picture 1">
            <a:extLst>
              <a:ext uri="{FF2B5EF4-FFF2-40B4-BE49-F238E27FC236}">
                <a16:creationId xmlns:a16="http://schemas.microsoft.com/office/drawing/2014/main" id="{3CA2D3BB-257D-0B2B-EBD4-82A7D9137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1" y="5870960"/>
            <a:ext cx="4778562" cy="76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75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51842-D950-0EDC-1C1B-EB8A75E1E14E}"/>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smtClean="0"/>
              <a:pPr>
                <a:spcAft>
                  <a:spcPts val="600"/>
                </a:spcAft>
              </a:pPr>
              <a:t>19</a:t>
            </a:fld>
            <a:endParaRPr lang="en-US"/>
          </a:p>
        </p:txBody>
      </p:sp>
      <p:graphicFrame>
        <p:nvGraphicFramePr>
          <p:cNvPr id="10" name="Content Placeholder 2">
            <a:extLst>
              <a:ext uri="{FF2B5EF4-FFF2-40B4-BE49-F238E27FC236}">
                <a16:creationId xmlns:a16="http://schemas.microsoft.com/office/drawing/2014/main" id="{92C2D90B-8E0E-CDCC-350D-CFD12F6E274D}"/>
              </a:ext>
            </a:extLst>
          </p:cNvPr>
          <p:cNvGraphicFramePr>
            <a:graphicFrameLocks/>
          </p:cNvGraphicFramePr>
          <p:nvPr>
            <p:extLst>
              <p:ext uri="{D42A27DB-BD31-4B8C-83A1-F6EECF244321}">
                <p14:modId xmlns:p14="http://schemas.microsoft.com/office/powerpoint/2010/main" val="2584804046"/>
              </p:ext>
            </p:extLst>
          </p:nvPr>
        </p:nvGraphicFramePr>
        <p:xfrm>
          <a:off x="607636" y="1301177"/>
          <a:ext cx="10976728" cy="5055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5788F55-29E8-8789-9738-AD057BF9285F}"/>
              </a:ext>
            </a:extLst>
          </p:cNvPr>
          <p:cNvSpPr txBox="1"/>
          <p:nvPr/>
        </p:nvSpPr>
        <p:spPr>
          <a:xfrm>
            <a:off x="2518921" y="327094"/>
            <a:ext cx="7154158" cy="707886"/>
          </a:xfrm>
          <a:prstGeom prst="rect">
            <a:avLst/>
          </a:prstGeom>
          <a:noFill/>
        </p:spPr>
        <p:txBody>
          <a:bodyPr wrap="square">
            <a:sp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Purchase Analysis Overview</a:t>
            </a:r>
          </a:p>
        </p:txBody>
      </p:sp>
    </p:spTree>
    <p:extLst>
      <p:ext uri="{BB962C8B-B14F-4D97-AF65-F5344CB8AC3E}">
        <p14:creationId xmlns:p14="http://schemas.microsoft.com/office/powerpoint/2010/main" val="37488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337616" y="356439"/>
            <a:ext cx="6570920" cy="1082886"/>
          </a:xfrm>
        </p:spPr>
        <p:txBody>
          <a:bodyPr>
            <a:norm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Problem Statement</a:t>
            </a:r>
          </a:p>
        </p:txBody>
      </p:sp>
      <p:sp>
        <p:nvSpPr>
          <p:cNvPr id="5" name="TextBox 4">
            <a:extLst>
              <a:ext uri="{FF2B5EF4-FFF2-40B4-BE49-F238E27FC236}">
                <a16:creationId xmlns:a16="http://schemas.microsoft.com/office/drawing/2014/main" id="{DC69E66B-CCDD-CE89-EC2B-0F38CE897205}"/>
              </a:ext>
            </a:extLst>
          </p:cNvPr>
          <p:cNvSpPr txBox="1"/>
          <p:nvPr/>
        </p:nvSpPr>
        <p:spPr>
          <a:xfrm>
            <a:off x="5575862" y="1571300"/>
            <a:ext cx="6094428" cy="2862322"/>
          </a:xfrm>
          <a:prstGeom prst="rect">
            <a:avLst/>
          </a:prstGeom>
          <a:noFill/>
        </p:spPr>
        <p:txBody>
          <a:bodyPr wrap="square">
            <a:spAutoFit/>
          </a:bodyPr>
          <a:lstStyle/>
          <a:p>
            <a:pPr algn="just"/>
            <a:r>
              <a:rPr lang="en-US" b="0" i="0" dirty="0">
                <a:effectLst/>
                <a:latin typeface="Söhne"/>
              </a:rPr>
              <a:t>In FMCG, leveraging customer analytics to glean insights from vast datasets is a pressing challenge. </a:t>
            </a:r>
          </a:p>
          <a:p>
            <a:pPr algn="just"/>
            <a:endParaRPr lang="en-US" dirty="0">
              <a:latin typeface="Söhne"/>
            </a:endParaRPr>
          </a:p>
          <a:p>
            <a:pPr algn="just"/>
            <a:r>
              <a:rPr lang="en-US" b="0" i="0" dirty="0">
                <a:effectLst/>
                <a:latin typeface="Söhne"/>
              </a:rPr>
              <a:t>Our project focuses on seamlessly integrating analytical techniques for marketing decisions, aiming to foster sustainable business growth through informed strategies using customer’s purchase data. </a:t>
            </a:r>
          </a:p>
          <a:p>
            <a:pPr algn="just"/>
            <a:endParaRPr lang="en-US" dirty="0">
              <a:latin typeface="Söhne"/>
            </a:endParaRPr>
          </a:p>
          <a:p>
            <a:pPr algn="just"/>
            <a:r>
              <a:rPr lang="en-US" b="0" i="0" dirty="0">
                <a:effectLst/>
                <a:latin typeface="Söhne"/>
              </a:rPr>
              <a:t>We identify segmentations, interpret behavior, and make precise predictions for adaptive strategies.</a:t>
            </a:r>
            <a:endParaRPr lang="en-US" b="0" i="0" dirty="0">
              <a:effectLst/>
              <a:latin typeface="Times New Roman" panose="02020603050405020304" pitchFamily="18" charset="0"/>
              <a:cs typeface="Times New Roman" panose="02020603050405020304" pitchFamily="18" charset="0"/>
            </a:endParaRPr>
          </a:p>
        </p:txBody>
      </p:sp>
      <p:pic>
        <p:nvPicPr>
          <p:cNvPr id="11" name="Picture 10" descr="Light bulb on yellow background with sketched light beams and cord">
            <a:extLst>
              <a:ext uri="{FF2B5EF4-FFF2-40B4-BE49-F238E27FC236}">
                <a16:creationId xmlns:a16="http://schemas.microsoft.com/office/drawing/2014/main" id="{5BD260C1-207A-1C97-FF1D-223CFEEB629E}"/>
              </a:ext>
            </a:extLst>
          </p:cNvPr>
          <p:cNvPicPr>
            <a:picLocks noChangeAspect="1"/>
          </p:cNvPicPr>
          <p:nvPr/>
        </p:nvPicPr>
        <p:blipFill rotWithShape="1">
          <a:blip r:embed="rId2"/>
          <a:srcRect l="47771" r="5446" b="3"/>
          <a:stretch/>
        </p:blipFill>
        <p:spPr>
          <a:xfrm>
            <a:off x="0"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spTree>
    <p:extLst>
      <p:ext uri="{BB962C8B-B14F-4D97-AF65-F5344CB8AC3E}">
        <p14:creationId xmlns:p14="http://schemas.microsoft.com/office/powerpoint/2010/main" val="40967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7CF2-0475-0352-406E-9D776C2DFBDE}"/>
              </a:ext>
            </a:extLst>
          </p:cNvPr>
          <p:cNvSpPr>
            <a:spLocks noGrp="1"/>
          </p:cNvSpPr>
          <p:nvPr>
            <p:ph type="ctrTitle"/>
          </p:nvPr>
        </p:nvSpPr>
        <p:spPr>
          <a:xfrm>
            <a:off x="1516380" y="136525"/>
            <a:ext cx="9159239" cy="1052195"/>
          </a:xfrm>
        </p:spPr>
        <p:txBody>
          <a:bodyPr vert="horz" lIns="91440" tIns="45720" rIns="91440" bIns="45720" rtlCol="0" anchor="ctr">
            <a:normAutofit/>
          </a:bodyPr>
          <a:lstStyle/>
          <a:p>
            <a:r>
              <a:rPr lang="en-US" sz="4400" b="1" dirty="0">
                <a:solidFill>
                  <a:srgbClr val="C00000"/>
                </a:solidFill>
                <a:latin typeface="Times New Roman" panose="02020603050405020304" pitchFamily="18" charset="0"/>
                <a:cs typeface="Times New Roman" panose="02020603050405020304" pitchFamily="18" charset="0"/>
              </a:rPr>
              <a:t>Descriptive Analysis by Segmentation</a:t>
            </a:r>
          </a:p>
        </p:txBody>
      </p:sp>
      <p:sp>
        <p:nvSpPr>
          <p:cNvPr id="3" name="Subtitle 2">
            <a:extLst>
              <a:ext uri="{FF2B5EF4-FFF2-40B4-BE49-F238E27FC236}">
                <a16:creationId xmlns:a16="http://schemas.microsoft.com/office/drawing/2014/main" id="{4033565C-EBA2-220C-DB8F-167FFA1957F6}"/>
              </a:ext>
            </a:extLst>
          </p:cNvPr>
          <p:cNvSpPr>
            <a:spLocks noGrp="1"/>
          </p:cNvSpPr>
          <p:nvPr>
            <p:ph type="subTitle" idx="1"/>
          </p:nvPr>
        </p:nvSpPr>
        <p:spPr>
          <a:xfrm>
            <a:off x="728560" y="2290565"/>
            <a:ext cx="3813952" cy="2276870"/>
          </a:xfrm>
        </p:spPr>
        <p:txBody>
          <a:bodyPr vert="horz" lIns="91440" tIns="45720" rIns="91440" bIns="45720" rtlCol="0">
            <a:normAutofit/>
          </a:bodyPr>
          <a:lstStyle/>
          <a:p>
            <a:pPr marL="57150" algn="just"/>
            <a:r>
              <a:rPr lang="en-US" sz="1800" b="1" dirty="0">
                <a:latin typeface="Times New Roman" panose="02020603050405020304" pitchFamily="18" charset="0"/>
                <a:cs typeface="Times New Roman" panose="02020603050405020304" pitchFamily="18" charset="0"/>
              </a:rPr>
              <a:t>Segment Distribution:</a:t>
            </a:r>
            <a:r>
              <a:rPr lang="en-US" sz="1800" dirty="0">
                <a:latin typeface="Times New Roman" panose="02020603050405020304" pitchFamily="18" charset="0"/>
                <a:cs typeface="Times New Roman" panose="02020603050405020304" pitchFamily="18" charset="0"/>
              </a:rPr>
              <a:t> </a:t>
            </a:r>
          </a:p>
          <a:p>
            <a:pPr marL="285750"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Marginalized segment: 37.8%</a:t>
            </a:r>
          </a:p>
          <a:p>
            <a:pPr marL="285750"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Ambitious segment: 22%</a:t>
            </a:r>
          </a:p>
          <a:p>
            <a:pPr marL="285750"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Ordinary segment: 20.6%</a:t>
            </a:r>
          </a:p>
          <a:p>
            <a:pPr marL="285750"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Prosperous segment: 19.6%</a:t>
            </a:r>
          </a:p>
        </p:txBody>
      </p:sp>
      <p:sp>
        <p:nvSpPr>
          <p:cNvPr id="4" name="Slide Number Placeholder 3">
            <a:extLst>
              <a:ext uri="{FF2B5EF4-FFF2-40B4-BE49-F238E27FC236}">
                <a16:creationId xmlns:a16="http://schemas.microsoft.com/office/drawing/2014/main" id="{620EA60F-FE1A-2C71-0A9C-DE681E9CF615}"/>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sz="1000">
                <a:solidFill>
                  <a:schemeClr val="tx1">
                    <a:lumMod val="50000"/>
                    <a:lumOff val="50000"/>
                  </a:schemeClr>
                </a:solidFill>
              </a:rPr>
              <a:pPr>
                <a:spcAft>
                  <a:spcPts val="600"/>
                </a:spcAft>
              </a:pPr>
              <a:t>20</a:t>
            </a:fld>
            <a:endParaRPr lang="en-US" sz="1000">
              <a:solidFill>
                <a:schemeClr val="tx1">
                  <a:lumMod val="50000"/>
                  <a:lumOff val="50000"/>
                </a:schemeClr>
              </a:solidFill>
            </a:endParaRPr>
          </a:p>
        </p:txBody>
      </p:sp>
      <p:sp>
        <p:nvSpPr>
          <p:cNvPr id="6" name="TextBox 5">
            <a:extLst>
              <a:ext uri="{FF2B5EF4-FFF2-40B4-BE49-F238E27FC236}">
                <a16:creationId xmlns:a16="http://schemas.microsoft.com/office/drawing/2014/main" id="{05CB1CDC-3BBF-0907-3A96-F6E15FCC2AD7}"/>
              </a:ext>
            </a:extLst>
          </p:cNvPr>
          <p:cNvSpPr txBox="1"/>
          <p:nvPr/>
        </p:nvSpPr>
        <p:spPr>
          <a:xfrm>
            <a:off x="886119" y="1175460"/>
            <a:ext cx="9992413" cy="369332"/>
          </a:xfrm>
          <a:prstGeom prst="rect">
            <a:avLst/>
          </a:prstGeom>
          <a:noFill/>
        </p:spPr>
        <p:txBody>
          <a:bodyPr wrap="square">
            <a:spAutoFit/>
          </a:bodyPr>
          <a:lstStyle/>
          <a:p>
            <a:pPr marL="514350" lvl="1" algn="ctr"/>
            <a:r>
              <a:rPr lang="en-US" sz="1800" dirty="0">
                <a:latin typeface="Times New Roman" panose="02020603050405020304" pitchFamily="18" charset="0"/>
                <a:cs typeface="Times New Roman" panose="02020603050405020304" pitchFamily="18" charset="0"/>
              </a:rPr>
              <a:t>Segment proportions plotted as a pie chart to visualize distribution of store visitors across segments.</a:t>
            </a:r>
          </a:p>
        </p:txBody>
      </p:sp>
      <p:pic>
        <p:nvPicPr>
          <p:cNvPr id="1026" name="Picture 2">
            <a:extLst>
              <a:ext uri="{FF2B5EF4-FFF2-40B4-BE49-F238E27FC236}">
                <a16:creationId xmlns:a16="http://schemas.microsoft.com/office/drawing/2014/main" id="{E2E52AF1-ECF9-871F-B925-C65DFF1D5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755" y="1734255"/>
            <a:ext cx="6144411" cy="512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01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51F67D-0489-F774-D791-9F09C3943480}"/>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a:pPr>
                <a:spcAft>
                  <a:spcPts val="600"/>
                </a:spcAft>
              </a:pPr>
              <a:t>21</a:t>
            </a:fld>
            <a:endParaRPr lang="en-US"/>
          </a:p>
        </p:txBody>
      </p:sp>
      <p:pic>
        <p:nvPicPr>
          <p:cNvPr id="3076" name="Picture 4" descr="A graph of a bar graph&#10;&#10;Description automatically generated">
            <a:extLst>
              <a:ext uri="{FF2B5EF4-FFF2-40B4-BE49-F238E27FC236}">
                <a16:creationId xmlns:a16="http://schemas.microsoft.com/office/drawing/2014/main" id="{69CDF9CD-E40F-467E-79C3-F221E31080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2587" y="1032978"/>
            <a:ext cx="5295335" cy="378616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 graph showing a number of stores&#10;&#10;Description automatically generated">
            <a:extLst>
              <a:ext uri="{FF2B5EF4-FFF2-40B4-BE49-F238E27FC236}">
                <a16:creationId xmlns:a16="http://schemas.microsoft.com/office/drawing/2014/main" id="{BBA9ADA2-5236-1C96-85FC-54FFDE852B8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9876" y="1032978"/>
            <a:ext cx="5429539" cy="38549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67CA49-9383-A1A7-E95F-2B9E94731777}"/>
              </a:ext>
            </a:extLst>
          </p:cNvPr>
          <p:cNvSpPr txBox="1"/>
          <p:nvPr/>
        </p:nvSpPr>
        <p:spPr>
          <a:xfrm>
            <a:off x="1278438" y="136525"/>
            <a:ext cx="9635123" cy="707886"/>
          </a:xfrm>
          <a:prstGeom prst="rect">
            <a:avLst/>
          </a:prstGeom>
          <a:noFill/>
        </p:spPr>
        <p:txBody>
          <a:bodyPr wrap="square">
            <a:spAutoFit/>
          </a:bodyPr>
          <a:lstStyle/>
          <a:p>
            <a:r>
              <a:rPr lang="en-US" sz="4000" b="1" dirty="0">
                <a:solidFill>
                  <a:srgbClr val="C00000"/>
                </a:solidFill>
                <a:latin typeface="Times New Roman" panose="02020603050405020304" pitchFamily="18" charset="0"/>
                <a:cs typeface="Times New Roman" panose="02020603050405020304" pitchFamily="18" charset="0"/>
              </a:rPr>
              <a:t>Purchase Occasion and Purchase Incidence</a:t>
            </a:r>
            <a:endParaRPr lang="en-US" sz="4000" dirty="0">
              <a:solidFill>
                <a:srgbClr val="C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0E1E49B-B8B5-E204-61D3-E0E9472B2A73}"/>
              </a:ext>
            </a:extLst>
          </p:cNvPr>
          <p:cNvSpPr txBox="1"/>
          <p:nvPr/>
        </p:nvSpPr>
        <p:spPr>
          <a:xfrm>
            <a:off x="0" y="5076520"/>
            <a:ext cx="5691577" cy="1754326"/>
          </a:xfrm>
          <a:prstGeom prst="rect">
            <a:avLst/>
          </a:prstGeom>
          <a:noFill/>
        </p:spPr>
        <p:txBody>
          <a:bodyPr wrap="square">
            <a:spAutoFit/>
          </a:bodyPr>
          <a:lstStyle/>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Plotting average number of store visits using a bar chart with standard deviation indicated.</a:t>
            </a:r>
          </a:p>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Marginalized segment visits the store least often.</a:t>
            </a:r>
          </a:p>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Ambitious clientele visits the store most frequently, but with high standard deviation indicating heterogeneity within the segment.</a:t>
            </a:r>
          </a:p>
        </p:txBody>
      </p:sp>
      <p:sp>
        <p:nvSpPr>
          <p:cNvPr id="9" name="TextBox 8">
            <a:extLst>
              <a:ext uri="{FF2B5EF4-FFF2-40B4-BE49-F238E27FC236}">
                <a16:creationId xmlns:a16="http://schemas.microsoft.com/office/drawing/2014/main" id="{3FABDB8D-9771-55B7-6689-FC925FDD2004}"/>
              </a:ext>
            </a:extLst>
          </p:cNvPr>
          <p:cNvSpPr txBox="1"/>
          <p:nvPr/>
        </p:nvSpPr>
        <p:spPr>
          <a:xfrm>
            <a:off x="6096000" y="5076520"/>
            <a:ext cx="6096000" cy="1754326"/>
          </a:xfrm>
          <a:prstGeom prst="rect">
            <a:avLst/>
          </a:prstGeom>
          <a:noFill/>
        </p:spPr>
        <p:txBody>
          <a:bodyPr wrap="square">
            <a:spAutoFit/>
          </a:bodyPr>
          <a:lstStyle/>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Plotting average number of purchases to understand buying frequency by segment.</a:t>
            </a:r>
          </a:p>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Ambitious clientele buys products more often with high standard deviation.</a:t>
            </a:r>
          </a:p>
          <a:p>
            <a:pPr marL="285750" indent="-2286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Marginalized segment shows lowest standard deviation, indicating homogeneity.</a:t>
            </a:r>
          </a:p>
        </p:txBody>
      </p:sp>
    </p:spTree>
    <p:extLst>
      <p:ext uri="{BB962C8B-B14F-4D97-AF65-F5344CB8AC3E}">
        <p14:creationId xmlns:p14="http://schemas.microsoft.com/office/powerpoint/2010/main" val="1896392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278C7-BBA9-A9D4-1D2C-B1D2D9FF93D1}"/>
              </a:ext>
            </a:extLst>
          </p:cNvPr>
          <p:cNvSpPr>
            <a:spLocks noGrp="1"/>
          </p:cNvSpPr>
          <p:nvPr>
            <p:ph type="title"/>
          </p:nvPr>
        </p:nvSpPr>
        <p:spPr>
          <a:xfrm>
            <a:off x="4438649" y="0"/>
            <a:ext cx="3314702" cy="718710"/>
          </a:xfrm>
        </p:spPr>
        <p:txBody>
          <a:bodyPr vert="horz" lIns="91440" tIns="45720" rIns="91440" bIns="45720" rtlCol="0" anchor="ctr">
            <a:norm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Brand Choice</a:t>
            </a:r>
            <a:endParaRPr lang="en-US" sz="4000" dirty="0">
              <a:solidFill>
                <a:srgbClr val="C00000"/>
              </a:solidFill>
              <a:latin typeface="Times New Roman" panose="02020603050405020304" pitchFamily="18" charset="0"/>
              <a:cs typeface="Times New Roman" panose="02020603050405020304" pitchFamily="18" charset="0"/>
            </a:endParaRPr>
          </a:p>
        </p:txBody>
      </p:sp>
      <p:pic>
        <p:nvPicPr>
          <p:cNvPr id="5" name="Content Placeholder 4" descr="A screenshot of a graph&#10;&#10;Description automatically generated">
            <a:extLst>
              <a:ext uri="{FF2B5EF4-FFF2-40B4-BE49-F238E27FC236}">
                <a16:creationId xmlns:a16="http://schemas.microsoft.com/office/drawing/2014/main" id="{FB002AFC-CF89-E991-E64D-3DEA211F5A93}"/>
              </a:ext>
            </a:extLst>
          </p:cNvPr>
          <p:cNvPicPr>
            <a:picLocks noGrp="1" noChangeAspect="1"/>
          </p:cNvPicPr>
          <p:nvPr>
            <p:ph idx="1"/>
          </p:nvPr>
        </p:nvPicPr>
        <p:blipFill>
          <a:blip r:embed="rId2"/>
          <a:stretch>
            <a:fillRect/>
          </a:stretch>
        </p:blipFill>
        <p:spPr>
          <a:xfrm>
            <a:off x="1" y="578799"/>
            <a:ext cx="5431536" cy="3802076"/>
          </a:xfrm>
          <a:prstGeom prst="rect">
            <a:avLst/>
          </a:prstGeom>
        </p:spPr>
      </p:pic>
      <p:sp>
        <p:nvSpPr>
          <p:cNvPr id="4" name="Slide Number Placeholder 3">
            <a:extLst>
              <a:ext uri="{FF2B5EF4-FFF2-40B4-BE49-F238E27FC236}">
                <a16:creationId xmlns:a16="http://schemas.microsoft.com/office/drawing/2014/main" id="{EC2B110C-20EE-37C3-7A77-CB894FE16054}"/>
              </a:ext>
            </a:extLst>
          </p:cNvPr>
          <p:cNvSpPr>
            <a:spLocks noGrp="1"/>
          </p:cNvSpPr>
          <p:nvPr>
            <p:ph type="sldNum" sz="quarter" idx="12"/>
          </p:nvPr>
        </p:nvSpPr>
        <p:spPr>
          <a:xfrm>
            <a:off x="8610600" y="6356352"/>
            <a:ext cx="2712720" cy="365125"/>
          </a:xfrm>
        </p:spPr>
        <p:txBody>
          <a:bodyPr vert="horz" lIns="91440" tIns="45720" rIns="91440" bIns="45720" rtlCol="0" anchor="ctr">
            <a:normAutofit/>
          </a:bodyPr>
          <a:lstStyle/>
          <a:p>
            <a:pPr>
              <a:spcAft>
                <a:spcPts val="600"/>
              </a:spcAft>
            </a:pPr>
            <a:fld id="{6DDD22A6-0D33-4219-A06E-4DD1A234E252}" type="slidenum">
              <a:rPr lang="en-US">
                <a:solidFill>
                  <a:schemeClr val="tx1">
                    <a:lumMod val="50000"/>
                    <a:lumOff val="50000"/>
                  </a:schemeClr>
                </a:solidFill>
              </a:rPr>
              <a:pPr>
                <a:spcAft>
                  <a:spcPts val="600"/>
                </a:spcAft>
              </a:pPr>
              <a:t>22</a:t>
            </a:fld>
            <a:endParaRPr lang="en-US">
              <a:solidFill>
                <a:schemeClr val="tx1">
                  <a:lumMod val="50000"/>
                  <a:lumOff val="50000"/>
                </a:schemeClr>
              </a:solidFill>
            </a:endParaRPr>
          </a:p>
        </p:txBody>
      </p:sp>
      <p:sp>
        <p:nvSpPr>
          <p:cNvPr id="7" name="TextBox 6">
            <a:extLst>
              <a:ext uri="{FF2B5EF4-FFF2-40B4-BE49-F238E27FC236}">
                <a16:creationId xmlns:a16="http://schemas.microsoft.com/office/drawing/2014/main" id="{BB6320D9-9145-01F8-F808-95AFD5A53409}"/>
              </a:ext>
            </a:extLst>
          </p:cNvPr>
          <p:cNvSpPr txBox="1"/>
          <p:nvPr/>
        </p:nvSpPr>
        <p:spPr>
          <a:xfrm>
            <a:off x="3625596" y="4275148"/>
            <a:ext cx="4940808" cy="718711"/>
          </a:xfrm>
          <a:prstGeom prst="rect">
            <a:avLst/>
          </a:prstGeom>
        </p:spPr>
        <p:txBody>
          <a:bodyPr vert="horz" lIns="91440" tIns="45720" rIns="91440" bIns="45720" rtlCol="0" anchor="ctr">
            <a:normAutofit/>
          </a:bodyPr>
          <a:lstStyle/>
          <a:p>
            <a:pPr algn="ctr">
              <a:lnSpc>
                <a:spcPct val="90000"/>
              </a:lnSpc>
              <a:spcBef>
                <a:spcPts val="1000"/>
              </a:spcBef>
            </a:pPr>
            <a:r>
              <a:rPr lang="en-US" sz="4000" b="1" dirty="0">
                <a:solidFill>
                  <a:srgbClr val="C00000"/>
                </a:solidFill>
                <a:latin typeface="Times New Roman" panose="02020603050405020304" pitchFamily="18" charset="0"/>
                <a:cs typeface="Times New Roman" panose="02020603050405020304" pitchFamily="18" charset="0"/>
              </a:rPr>
              <a:t>Revenue Analysis</a:t>
            </a:r>
          </a:p>
        </p:txBody>
      </p:sp>
      <p:pic>
        <p:nvPicPr>
          <p:cNvPr id="8" name="Picture 7" descr="A table with numbers and text&#10;&#10;Description automatically generated">
            <a:extLst>
              <a:ext uri="{FF2B5EF4-FFF2-40B4-BE49-F238E27FC236}">
                <a16:creationId xmlns:a16="http://schemas.microsoft.com/office/drawing/2014/main" id="{67266151-9B2F-0ADC-9E03-98F0E3F6B30E}"/>
              </a:ext>
            </a:extLst>
          </p:cNvPr>
          <p:cNvPicPr>
            <a:picLocks noChangeAspect="1"/>
          </p:cNvPicPr>
          <p:nvPr/>
        </p:nvPicPr>
        <p:blipFill rotWithShape="1">
          <a:blip r:embed="rId3"/>
          <a:srcRect r="1617"/>
          <a:stretch/>
        </p:blipFill>
        <p:spPr>
          <a:xfrm>
            <a:off x="0" y="4887814"/>
            <a:ext cx="6760464" cy="1521570"/>
          </a:xfrm>
          <a:prstGeom prst="rect">
            <a:avLst/>
          </a:prstGeom>
        </p:spPr>
      </p:pic>
      <p:sp>
        <p:nvSpPr>
          <p:cNvPr id="6" name="TextBox 5">
            <a:extLst>
              <a:ext uri="{FF2B5EF4-FFF2-40B4-BE49-F238E27FC236}">
                <a16:creationId xmlns:a16="http://schemas.microsoft.com/office/drawing/2014/main" id="{45CD3123-ABB6-3C3F-A2BE-AA9D843E4608}"/>
              </a:ext>
            </a:extLst>
          </p:cNvPr>
          <p:cNvSpPr txBox="1"/>
          <p:nvPr/>
        </p:nvSpPr>
        <p:spPr>
          <a:xfrm>
            <a:off x="5675378" y="907316"/>
            <a:ext cx="6096000" cy="2308324"/>
          </a:xfrm>
          <a:prstGeom prst="rect">
            <a:avLst/>
          </a:prstGeom>
          <a:noFill/>
        </p:spPr>
        <p:txBody>
          <a:bodyPr wrap="square">
            <a:spAutoFit/>
          </a:bodyPr>
          <a:lstStyle/>
          <a:p>
            <a:pPr marL="285750" indent="-285750">
              <a:buFont typeface="Arial" panose="020B0604020202020204" pitchFamily="34" charset="0"/>
              <a:buChar char="•"/>
            </a:pPr>
            <a:r>
              <a:rPr lang="en-US" dirty="0"/>
              <a:t>Ordinary segment is most heterogeneous, they have preference for Brand 2 but weak preference for Brand 1, Brand 3, Brand 4 and Brand 5.</a:t>
            </a:r>
          </a:p>
          <a:p>
            <a:pPr marL="285750" indent="-285750">
              <a:buFont typeface="Arial" panose="020B0604020202020204" pitchFamily="34" charset="0"/>
              <a:buChar char="•"/>
            </a:pPr>
            <a:r>
              <a:rPr lang="en-US" dirty="0"/>
              <a:t>Ambitious clientele segment shows a strong preference for Brand 5, the most expensive brand.</a:t>
            </a:r>
          </a:p>
          <a:p>
            <a:pPr marL="285750" indent="-285750">
              <a:buFont typeface="Arial" panose="020B0604020202020204" pitchFamily="34" charset="0"/>
              <a:buChar char="•"/>
            </a:pPr>
            <a:r>
              <a:rPr lang="en-US" dirty="0"/>
              <a:t>Marginalized segment shows an extremely strong preference for Brand 2 to almost 70%.</a:t>
            </a:r>
          </a:p>
          <a:p>
            <a:pPr marL="285750" indent="-285750">
              <a:buFont typeface="Arial" panose="020B0604020202020204" pitchFamily="34" charset="0"/>
              <a:buChar char="•"/>
            </a:pPr>
            <a:r>
              <a:rPr lang="en-US" dirty="0"/>
              <a:t>Prosperous segment shows a strong preference for Brand 4.</a:t>
            </a:r>
          </a:p>
        </p:txBody>
      </p:sp>
      <p:sp>
        <p:nvSpPr>
          <p:cNvPr id="10" name="TextBox 9">
            <a:extLst>
              <a:ext uri="{FF2B5EF4-FFF2-40B4-BE49-F238E27FC236}">
                <a16:creationId xmlns:a16="http://schemas.microsoft.com/office/drawing/2014/main" id="{BF5738BA-5CF7-4F6E-D0F6-3D601A5A65AE}"/>
              </a:ext>
            </a:extLst>
          </p:cNvPr>
          <p:cNvSpPr txBox="1"/>
          <p:nvPr/>
        </p:nvSpPr>
        <p:spPr>
          <a:xfrm>
            <a:off x="6760463" y="4967151"/>
            <a:ext cx="5431536" cy="1754326"/>
          </a:xfrm>
          <a:prstGeom prst="rect">
            <a:avLst/>
          </a:prstGeom>
          <a:noFill/>
        </p:spPr>
        <p:txBody>
          <a:bodyPr wrap="square">
            <a:spAutoFit/>
          </a:bodyPr>
          <a:lstStyle/>
          <a:p>
            <a:r>
              <a:rPr lang="en-US" dirty="0"/>
              <a:t>Ordinary segment: 20% of the total revenue. </a:t>
            </a:r>
          </a:p>
          <a:p>
            <a:r>
              <a:rPr lang="en-US" dirty="0"/>
              <a:t>Ambitious segment: 22% of the overall revenue. </a:t>
            </a:r>
          </a:p>
          <a:p>
            <a:r>
              <a:rPr lang="en-US" dirty="0"/>
              <a:t>Marginalized segment: the highest revenue of 38% of the total. </a:t>
            </a:r>
          </a:p>
          <a:p>
            <a:r>
              <a:rPr lang="en-US" dirty="0"/>
              <a:t>Prosperous segment: generates a total revenue of 19.6% of the overall revenue.</a:t>
            </a:r>
          </a:p>
        </p:txBody>
      </p:sp>
    </p:spTree>
    <p:extLst>
      <p:ext uri="{BB962C8B-B14F-4D97-AF65-F5344CB8AC3E}">
        <p14:creationId xmlns:p14="http://schemas.microsoft.com/office/powerpoint/2010/main" val="1711202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048E32-FD19-5B8B-9195-07517096A656}"/>
              </a:ext>
            </a:extLst>
          </p:cNvPr>
          <p:cNvSpPr>
            <a:spLocks noGrp="1"/>
          </p:cNvSpPr>
          <p:nvPr>
            <p:ph idx="1"/>
          </p:nvPr>
        </p:nvSpPr>
        <p:spPr>
          <a:xfrm>
            <a:off x="741182" y="890506"/>
            <a:ext cx="10709635" cy="5708414"/>
          </a:xfrm>
        </p:spPr>
        <p:txBody>
          <a:bodyPr>
            <a:normAutofit/>
          </a:bodyPr>
          <a:lstStyle/>
          <a:p>
            <a:r>
              <a:rPr lang="en-IN" sz="1800" dirty="0">
                <a:latin typeface="Times New Roman" panose="02020603050405020304" pitchFamily="18" charset="0"/>
                <a:cs typeface="Times New Roman" panose="02020603050405020304" pitchFamily="18" charset="0"/>
              </a:rPr>
              <a:t>We use Logistic regression to predict purchase probability for each customer at each shopping trip. </a:t>
            </a:r>
          </a:p>
          <a:p>
            <a:r>
              <a:rPr lang="en-IN" sz="1800" dirty="0">
                <a:latin typeface="Times New Roman" panose="02020603050405020304" pitchFamily="18" charset="0"/>
                <a:cs typeface="Times New Roman" panose="02020603050405020304" pitchFamily="18" charset="0"/>
              </a:rPr>
              <a:t>Logistic regression is classification method which outputs a probability between 0 and 1.</a:t>
            </a:r>
          </a:p>
          <a:p>
            <a:r>
              <a:rPr lang="en-IN" sz="1800" dirty="0">
                <a:latin typeface="Times New Roman" panose="02020603050405020304" pitchFamily="18" charset="0"/>
                <a:cs typeface="Times New Roman" panose="02020603050405020304" pitchFamily="18" charset="0"/>
              </a:rPr>
              <a:t>We now try to find how Purchase probability is influenced by Price. Through model we find exact relationship between price and purchase probability.</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r>
              <a:rPr lang="en-US" sz="1800" kern="100" dirty="0">
                <a:solidFill>
                  <a:srgbClr val="000000"/>
                </a:solidFill>
                <a:effectLst/>
                <a:latin typeface="Times New Roman" panose="02020603050405020304" pitchFamily="18" charset="0"/>
                <a:ea typeface="Times New Roman" panose="02020603050405020304" pitchFamily="18" charset="0"/>
              </a:rPr>
              <a:t>The coefficients for price are negative, signaling that with an increase in price, the purchase probability decreases.</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3000" dirty="0">
                <a:latin typeface="Times New Roman" panose="02020603050405020304" pitchFamily="18" charset="0"/>
                <a:cs typeface="Times New Roman" panose="02020603050405020304" pitchFamily="18" charset="0"/>
              </a:rPr>
              <a:t>Price Elasticity of Purchase Probability</a:t>
            </a:r>
          </a:p>
          <a:p>
            <a:r>
              <a:rPr lang="en-US" sz="1800" kern="100" dirty="0">
                <a:solidFill>
                  <a:srgbClr val="000000"/>
                </a:solidFill>
                <a:effectLst/>
                <a:latin typeface="Times New Roman" panose="02020603050405020304" pitchFamily="18" charset="0"/>
                <a:ea typeface="Times New Roman" panose="02020603050405020304" pitchFamily="18" charset="0"/>
              </a:rPr>
              <a:t>The price elasticity of purchase probability is % change in purchase probability in response to 1% change in price.</a:t>
            </a:r>
          </a:p>
          <a:p>
            <a:r>
              <a:rPr lang="en-US" sz="1800" dirty="0">
                <a:solidFill>
                  <a:srgbClr val="000000"/>
                </a:solidFill>
                <a:effectLst/>
                <a:latin typeface="Times New Roman" panose="02020603050405020304" pitchFamily="18" charset="0"/>
                <a:ea typeface="Times New Roman" panose="02020603050405020304" pitchFamily="18" charset="0"/>
              </a:rPr>
              <a:t>If the percentage change is greater than 100%, we say that the output or purchase probability is called elastic. On the other hand, for changes less than 100% it is inelastic. </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A47638A-6563-B93B-523A-BFF82EB3BA66}"/>
              </a:ext>
            </a:extLst>
          </p:cNvPr>
          <p:cNvSpPr>
            <a:spLocks noGrp="1"/>
          </p:cNvSpPr>
          <p:nvPr>
            <p:ph type="sldNum" sz="quarter" idx="12"/>
          </p:nvPr>
        </p:nvSpPr>
        <p:spPr/>
        <p:txBody>
          <a:bodyPr/>
          <a:lstStyle/>
          <a:p>
            <a:fld id="{6DDD22A6-0D33-4219-A06E-4DD1A234E252}" type="slidenum">
              <a:rPr lang="en-IN" smtClean="0"/>
              <a:t>23</a:t>
            </a:fld>
            <a:endParaRPr lang="en-IN"/>
          </a:p>
        </p:txBody>
      </p:sp>
      <p:sp>
        <p:nvSpPr>
          <p:cNvPr id="5" name="Title 1">
            <a:extLst>
              <a:ext uri="{FF2B5EF4-FFF2-40B4-BE49-F238E27FC236}">
                <a16:creationId xmlns:a16="http://schemas.microsoft.com/office/drawing/2014/main" id="{E9EB00D7-ADDE-63E1-A351-51686480CFCB}"/>
              </a:ext>
            </a:extLst>
          </p:cNvPr>
          <p:cNvSpPr>
            <a:spLocks noGrp="1"/>
          </p:cNvSpPr>
          <p:nvPr>
            <p:ph type="title"/>
          </p:nvPr>
        </p:nvSpPr>
        <p:spPr>
          <a:xfrm>
            <a:off x="838200" y="136525"/>
            <a:ext cx="10515600" cy="753981"/>
          </a:xfrm>
        </p:spPr>
        <p:txBody>
          <a:bodyPr vert="horz" lIns="91440" tIns="45720" rIns="91440" bIns="45720" rtlCol="0" anchor="ctr">
            <a:norm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Purchase Probability Model</a:t>
            </a:r>
          </a:p>
        </p:txBody>
      </p:sp>
      <p:pic>
        <p:nvPicPr>
          <p:cNvPr id="7" name="Picture 6">
            <a:extLst>
              <a:ext uri="{FF2B5EF4-FFF2-40B4-BE49-F238E27FC236}">
                <a16:creationId xmlns:a16="http://schemas.microsoft.com/office/drawing/2014/main" id="{4F1C9CF1-43EA-292A-9F4E-EA62772BAA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6623" y="2486222"/>
            <a:ext cx="3111269" cy="838994"/>
          </a:xfrm>
          <a:prstGeom prst="rect">
            <a:avLst/>
          </a:prstGeom>
          <a:noFill/>
          <a:ln>
            <a:noFill/>
          </a:ln>
        </p:spPr>
      </p:pic>
    </p:spTree>
    <p:extLst>
      <p:ext uri="{BB962C8B-B14F-4D97-AF65-F5344CB8AC3E}">
        <p14:creationId xmlns:p14="http://schemas.microsoft.com/office/powerpoint/2010/main" val="4066800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E4D7F-E4D0-AD77-23CF-6C1C120DD5B2}"/>
              </a:ext>
            </a:extLst>
          </p:cNvPr>
          <p:cNvSpPr>
            <a:spLocks noGrp="1"/>
          </p:cNvSpPr>
          <p:nvPr>
            <p:ph idx="1"/>
          </p:nvPr>
        </p:nvSpPr>
        <p:spPr>
          <a:xfrm>
            <a:off x="320040" y="783272"/>
            <a:ext cx="4983480" cy="5129848"/>
          </a:xfrm>
        </p:spPr>
        <p:txBody>
          <a:bodyPr>
            <a:noAutofit/>
          </a:bodyPr>
          <a:lstStyle/>
          <a:p>
            <a:pPr marL="0" indent="0" algn="just">
              <a:buNone/>
            </a:pPr>
            <a:r>
              <a:rPr lang="en-US" sz="1800" kern="100" dirty="0">
                <a:solidFill>
                  <a:srgbClr val="000000"/>
                </a:solidFill>
                <a:effectLst/>
                <a:latin typeface="Times New Roman" panose="02020603050405020304" pitchFamily="18" charset="0"/>
                <a:ea typeface="Times New Roman" panose="02020603050405020304" pitchFamily="18" charset="0"/>
              </a:rPr>
              <a:t>Now we plot the price elasticity of purchase probability of the average customer. </a:t>
            </a:r>
          </a:p>
          <a:p>
            <a:pPr marL="0" indent="0" algn="just">
              <a:buNone/>
            </a:pPr>
            <a:r>
              <a:rPr lang="en-US" sz="1800" kern="100" dirty="0">
                <a:solidFill>
                  <a:srgbClr val="000000"/>
                </a:solidFill>
                <a:effectLst/>
                <a:latin typeface="Times New Roman" panose="02020603050405020304" pitchFamily="18" charset="0"/>
                <a:ea typeface="Times New Roman" panose="02020603050405020304" pitchFamily="18" charset="0"/>
              </a:rPr>
              <a:t>We observe that the price elasticities are all negative, i.e. the price elasticity decreases as price increases. </a:t>
            </a:r>
          </a:p>
          <a:p>
            <a:pPr marL="0" indent="0" algn="just">
              <a:buNone/>
            </a:pPr>
            <a:r>
              <a:rPr lang="en-US" sz="1800" kern="100" dirty="0">
                <a:solidFill>
                  <a:srgbClr val="000000"/>
                </a:solidFill>
                <a:effectLst/>
                <a:latin typeface="Times New Roman" panose="02020603050405020304" pitchFamily="18" charset="0"/>
                <a:ea typeface="Times New Roman" panose="02020603050405020304" pitchFamily="18" charset="0"/>
              </a:rPr>
              <a:t>The decrease in price is slow in the range between 0.5 and 1.1, and then it became steeper after the 1.1 mark. </a:t>
            </a:r>
          </a:p>
          <a:p>
            <a:pPr marL="0" indent="0" algn="just">
              <a:buNone/>
            </a:pPr>
            <a:r>
              <a:rPr lang="en-US" sz="1800" kern="100" dirty="0">
                <a:solidFill>
                  <a:srgbClr val="000000"/>
                </a:solidFill>
                <a:effectLst/>
                <a:latin typeface="Times New Roman" panose="02020603050405020304" pitchFamily="18" charset="0"/>
                <a:ea typeface="Times New Roman" panose="02020603050405020304" pitchFamily="18" charset="0"/>
              </a:rPr>
              <a:t>Thus, indicating the inverse proportionality between price and purchase probability.</a:t>
            </a:r>
          </a:p>
          <a:p>
            <a:pPr marL="0" indent="0" algn="just">
              <a:buNone/>
            </a:pPr>
            <a:endParaRPr lang="en-US" sz="1800" kern="100" dirty="0">
              <a:solidFill>
                <a:srgbClr val="000000"/>
              </a:solidFill>
              <a:latin typeface="Times New Roman" panose="02020603050405020304" pitchFamily="18" charset="0"/>
              <a:ea typeface="Times New Roman" panose="02020603050405020304" pitchFamily="18" charset="0"/>
            </a:endParaRPr>
          </a:p>
          <a:p>
            <a:pPr marL="0" indent="0" algn="just">
              <a:buNone/>
            </a:pPr>
            <a:r>
              <a:rPr lang="en-US" sz="1800" kern="100" dirty="0">
                <a:solidFill>
                  <a:srgbClr val="000000"/>
                </a:solidFill>
                <a:latin typeface="Times New Roman" panose="02020603050405020304" pitchFamily="18" charset="0"/>
                <a:ea typeface="Times New Roman" panose="02020603050405020304" pitchFamily="18" charset="0"/>
              </a:rPr>
              <a:t>So here we c</a:t>
            </a:r>
            <a:r>
              <a:rPr lang="en-US" sz="1800" kern="100" dirty="0">
                <a:solidFill>
                  <a:srgbClr val="000000"/>
                </a:solidFill>
                <a:effectLst/>
                <a:latin typeface="Times New Roman" panose="02020603050405020304" pitchFamily="18" charset="0"/>
                <a:ea typeface="Times New Roman" panose="02020603050405020304" pitchFamily="18" charset="0"/>
              </a:rPr>
              <a:t>onclude that with prices lower than 1.25, we can increase our product price without losing too much in terms of purchase probability. For prices higher than 1.25, we have more to gain by reducing our prices.</a:t>
            </a:r>
          </a:p>
        </p:txBody>
      </p:sp>
      <p:sp>
        <p:nvSpPr>
          <p:cNvPr id="4" name="Slide Number Placeholder 3">
            <a:extLst>
              <a:ext uri="{FF2B5EF4-FFF2-40B4-BE49-F238E27FC236}">
                <a16:creationId xmlns:a16="http://schemas.microsoft.com/office/drawing/2014/main" id="{D45CA70B-CF88-2310-8D8D-D483D44E6943}"/>
              </a:ext>
            </a:extLst>
          </p:cNvPr>
          <p:cNvSpPr>
            <a:spLocks noGrp="1"/>
          </p:cNvSpPr>
          <p:nvPr>
            <p:ph type="sldNum" sz="quarter" idx="12"/>
          </p:nvPr>
        </p:nvSpPr>
        <p:spPr/>
        <p:txBody>
          <a:bodyPr/>
          <a:lstStyle/>
          <a:p>
            <a:fld id="{6DDD22A6-0D33-4219-A06E-4DD1A234E252}" type="slidenum">
              <a:rPr lang="en-IN" smtClean="0"/>
              <a:t>24</a:t>
            </a:fld>
            <a:endParaRPr lang="en-IN"/>
          </a:p>
        </p:txBody>
      </p:sp>
      <p:pic>
        <p:nvPicPr>
          <p:cNvPr id="5" name="Picture 4">
            <a:extLst>
              <a:ext uri="{FF2B5EF4-FFF2-40B4-BE49-F238E27FC236}">
                <a16:creationId xmlns:a16="http://schemas.microsoft.com/office/drawing/2014/main" id="{0800C032-573E-FFFB-E407-4D0212C5D3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1213" y="586422"/>
            <a:ext cx="6420423" cy="4606290"/>
          </a:xfrm>
          <a:prstGeom prst="rect">
            <a:avLst/>
          </a:prstGeom>
          <a:noFill/>
          <a:ln>
            <a:noFill/>
          </a:ln>
        </p:spPr>
      </p:pic>
    </p:spTree>
    <p:extLst>
      <p:ext uri="{BB962C8B-B14F-4D97-AF65-F5344CB8AC3E}">
        <p14:creationId xmlns:p14="http://schemas.microsoft.com/office/powerpoint/2010/main" val="1107020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BD1B-73A0-8B4C-D7D6-6CCC29EC4511}"/>
              </a:ext>
            </a:extLst>
          </p:cNvPr>
          <p:cNvSpPr>
            <a:spLocks noGrp="1"/>
          </p:cNvSpPr>
          <p:nvPr>
            <p:ph type="ctrTitle"/>
          </p:nvPr>
        </p:nvSpPr>
        <p:spPr>
          <a:xfrm>
            <a:off x="2209800" y="89893"/>
            <a:ext cx="7772399" cy="656867"/>
          </a:xfrm>
        </p:spPr>
        <p:txBody>
          <a:bodyPr vert="horz" lIns="91440" tIns="45720" rIns="91440" bIns="45720" rtlCol="0" anchor="ctr">
            <a:noAutofit/>
          </a:bodyPr>
          <a:lstStyle/>
          <a:p>
            <a:pPr algn="l"/>
            <a:r>
              <a:rPr lang="en-US" sz="4000" b="1" dirty="0">
                <a:solidFill>
                  <a:srgbClr val="C00000"/>
                </a:solidFill>
                <a:latin typeface="Times New Roman" panose="02020603050405020304" pitchFamily="18" charset="0"/>
                <a:cs typeface="Times New Roman" panose="02020603050405020304" pitchFamily="18" charset="0"/>
              </a:rPr>
              <a:t>Purchase Probability by Segments</a:t>
            </a:r>
          </a:p>
        </p:txBody>
      </p:sp>
      <p:sp>
        <p:nvSpPr>
          <p:cNvPr id="3" name="Subtitle 2">
            <a:extLst>
              <a:ext uri="{FF2B5EF4-FFF2-40B4-BE49-F238E27FC236}">
                <a16:creationId xmlns:a16="http://schemas.microsoft.com/office/drawing/2014/main" id="{4141ECB7-ADDC-001F-9403-32A540A0900E}"/>
              </a:ext>
            </a:extLst>
          </p:cNvPr>
          <p:cNvSpPr>
            <a:spLocks noGrp="1"/>
          </p:cNvSpPr>
          <p:nvPr>
            <p:ph type="subTitle" idx="1"/>
          </p:nvPr>
        </p:nvSpPr>
        <p:spPr>
          <a:xfrm>
            <a:off x="350520" y="4036088"/>
            <a:ext cx="5486012" cy="2509347"/>
          </a:xfrm>
        </p:spPr>
        <p:txBody>
          <a:bodyPr vert="horz" lIns="91440" tIns="45720" rIns="91440" bIns="45720" rtlCol="0">
            <a:noAutofit/>
          </a:bodyPr>
          <a:lstStyle/>
          <a:p>
            <a:pPr indent="-228600" algn="l">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Ordinary segment:</a:t>
            </a:r>
            <a:r>
              <a:rPr lang="en-US" sz="1600" dirty="0">
                <a:latin typeface="Times New Roman" panose="02020603050405020304" pitchFamily="18" charset="0"/>
                <a:cs typeface="Times New Roman" panose="02020603050405020304" pitchFamily="18" charset="0"/>
              </a:rPr>
              <a:t> Raising prices within 0.5 to 1.24 range, especially as customers in the ordinary segment are highly price-sensitive. So, until prices point 1.24, purchase probability is inelastic.</a:t>
            </a:r>
          </a:p>
          <a:p>
            <a:pPr indent="-228600" algn="l">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Marginalized segment:</a:t>
            </a:r>
            <a:r>
              <a:rPr lang="en-US" sz="1600" dirty="0">
                <a:latin typeface="Times New Roman" panose="02020603050405020304" pitchFamily="18" charset="0"/>
                <a:cs typeface="Times New Roman" panose="02020603050405020304" pitchFamily="18" charset="0"/>
              </a:rPr>
              <a:t> We’d increase prices if we were in the 0.5 to 1.39 range, so, until prices point 1.39, purchase probability is inelastic.</a:t>
            </a:r>
          </a:p>
          <a:p>
            <a:pPr indent="-228600" algn="l">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Ambitious segment:</a:t>
            </a:r>
            <a:r>
              <a:rPr lang="en-US" sz="1600" dirty="0">
                <a:latin typeface="Times New Roman" panose="02020603050405020304" pitchFamily="18" charset="0"/>
                <a:cs typeface="Times New Roman" panose="02020603050405020304" pitchFamily="18" charset="0"/>
              </a:rPr>
              <a:t> We’d increase prices if we were in the 0.5 to 1.27 range and think about decreasing them afterwards. So, until prices point 1.27, purchase probability is inelastic.</a:t>
            </a:r>
          </a:p>
        </p:txBody>
      </p:sp>
      <p:sp>
        <p:nvSpPr>
          <p:cNvPr id="4" name="Slide Number Placeholder 3">
            <a:extLst>
              <a:ext uri="{FF2B5EF4-FFF2-40B4-BE49-F238E27FC236}">
                <a16:creationId xmlns:a16="http://schemas.microsoft.com/office/drawing/2014/main" id="{C172BBE9-36EE-3CDF-E654-B1A4594B6191}"/>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sz="1000">
                <a:solidFill>
                  <a:schemeClr val="tx1">
                    <a:lumMod val="50000"/>
                    <a:lumOff val="50000"/>
                  </a:schemeClr>
                </a:solidFill>
              </a:rPr>
              <a:pPr>
                <a:spcAft>
                  <a:spcPts val="600"/>
                </a:spcAft>
              </a:pPr>
              <a:t>25</a:t>
            </a:fld>
            <a:endParaRPr lang="en-US" sz="1000">
              <a:solidFill>
                <a:schemeClr val="tx1">
                  <a:lumMod val="50000"/>
                  <a:lumOff val="50000"/>
                </a:schemeClr>
              </a:solidFill>
            </a:endParaRPr>
          </a:p>
        </p:txBody>
      </p:sp>
      <p:pic>
        <p:nvPicPr>
          <p:cNvPr id="5" name="Picture 4">
            <a:extLst>
              <a:ext uri="{FF2B5EF4-FFF2-40B4-BE49-F238E27FC236}">
                <a16:creationId xmlns:a16="http://schemas.microsoft.com/office/drawing/2014/main" id="{69DD3752-CCBC-BF98-C039-A06808390B46}"/>
              </a:ext>
            </a:extLst>
          </p:cNvPr>
          <p:cNvPicPr>
            <a:picLocks noChangeAspect="1"/>
          </p:cNvPicPr>
          <p:nvPr/>
        </p:nvPicPr>
        <p:blipFill>
          <a:blip r:embed="rId2"/>
          <a:stretch>
            <a:fillRect/>
          </a:stretch>
        </p:blipFill>
        <p:spPr>
          <a:xfrm>
            <a:off x="5836532" y="746760"/>
            <a:ext cx="6247318" cy="440436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AF3D4E5-B6AD-3BCA-FE34-69C4F66BD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 y="746760"/>
            <a:ext cx="5044440" cy="3100243"/>
          </a:xfrm>
          <a:prstGeom prst="rect">
            <a:avLst/>
          </a:prstGeom>
        </p:spPr>
      </p:pic>
      <p:sp>
        <p:nvSpPr>
          <p:cNvPr id="7" name="TextBox 6">
            <a:extLst>
              <a:ext uri="{FF2B5EF4-FFF2-40B4-BE49-F238E27FC236}">
                <a16:creationId xmlns:a16="http://schemas.microsoft.com/office/drawing/2014/main" id="{DEEB6C73-DB8F-D539-1E1F-07BB400770CE}"/>
              </a:ext>
            </a:extLst>
          </p:cNvPr>
          <p:cNvSpPr txBox="1"/>
          <p:nvPr/>
        </p:nvSpPr>
        <p:spPr>
          <a:xfrm>
            <a:off x="6018483" y="5151120"/>
            <a:ext cx="6096000"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Prosperous segment:</a:t>
            </a:r>
            <a:r>
              <a:rPr lang="en-US" sz="1600" dirty="0">
                <a:latin typeface="Times New Roman" panose="02020603050405020304" pitchFamily="18" charset="0"/>
                <a:cs typeface="Times New Roman" panose="02020603050405020304" pitchFamily="18" charset="0"/>
              </a:rPr>
              <a:t> increase prices if we were in the 0.5 to 1.62 range and decrease it afterwards. Customers in the prosperous segment are the least price-sensitive, so, until prices point 1.62, purchase probability is inelastic</a:t>
            </a:r>
            <a:endParaRPr lang="en-US" sz="1600" dirty="0"/>
          </a:p>
        </p:txBody>
      </p:sp>
    </p:spTree>
    <p:extLst>
      <p:ext uri="{BB962C8B-B14F-4D97-AF65-F5344CB8AC3E}">
        <p14:creationId xmlns:p14="http://schemas.microsoft.com/office/powerpoint/2010/main" val="294081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5894-24EC-CE5D-507A-314CA3A9D9AB}"/>
              </a:ext>
            </a:extLst>
          </p:cNvPr>
          <p:cNvSpPr>
            <a:spLocks noGrp="1"/>
          </p:cNvSpPr>
          <p:nvPr>
            <p:ph type="ctrTitle"/>
          </p:nvPr>
        </p:nvSpPr>
        <p:spPr>
          <a:xfrm>
            <a:off x="0" y="-1350"/>
            <a:ext cx="12192000" cy="647302"/>
          </a:xfrm>
        </p:spPr>
        <p:txBody>
          <a:bodyPr vert="horz" lIns="91440" tIns="45720" rIns="91440" bIns="45720" rtlCol="0" anchor="ctr">
            <a:noAutofit/>
          </a:bodyPr>
          <a:lstStyle/>
          <a:p>
            <a:r>
              <a:rPr lang="en-US" sz="3700" b="1" dirty="0">
                <a:solidFill>
                  <a:srgbClr val="C00000"/>
                </a:solidFill>
                <a:latin typeface="Times New Roman" panose="02020603050405020304" pitchFamily="18" charset="0"/>
                <a:cs typeface="Times New Roman" panose="02020603050405020304" pitchFamily="18" charset="0"/>
              </a:rPr>
              <a:t>Purchase Probability With and Without Promotion Feature</a:t>
            </a:r>
          </a:p>
        </p:txBody>
      </p:sp>
      <p:sp>
        <p:nvSpPr>
          <p:cNvPr id="4" name="Slide Number Placeholder 3">
            <a:extLst>
              <a:ext uri="{FF2B5EF4-FFF2-40B4-BE49-F238E27FC236}">
                <a16:creationId xmlns:a16="http://schemas.microsoft.com/office/drawing/2014/main" id="{03C2CF4A-D16F-F8D4-D5FA-86187CAD34CE}"/>
              </a:ext>
            </a:extLst>
          </p:cNvPr>
          <p:cNvSpPr>
            <a:spLocks noGrp="1"/>
          </p:cNvSpPr>
          <p:nvPr>
            <p:ph type="sldNum" sz="quarter" idx="12"/>
          </p:nvPr>
        </p:nvSpPr>
        <p:spPr>
          <a:xfrm>
            <a:off x="12450477" y="6356352"/>
            <a:ext cx="625443" cy="365125"/>
          </a:xfrm>
          <a:noFill/>
        </p:spPr>
        <p:txBody>
          <a:bodyPr vert="horz" lIns="91440" tIns="45720" rIns="91440" bIns="45720" rtlCol="0" anchor="ctr">
            <a:normAutofit/>
          </a:bodyPr>
          <a:lstStyle/>
          <a:p>
            <a:pPr algn="l">
              <a:spcAft>
                <a:spcPts val="600"/>
              </a:spcAft>
            </a:pPr>
            <a:fld id="{6DDD22A6-0D33-4219-A06E-4DD1A234E252}" type="slidenum">
              <a:rPr lang="en-US"/>
              <a:pPr algn="l">
                <a:spcAft>
                  <a:spcPts val="600"/>
                </a:spcAft>
              </a:pPr>
              <a:t>26</a:t>
            </a:fld>
            <a:endParaRPr lang="en-US"/>
          </a:p>
        </p:txBody>
      </p:sp>
      <p:sp>
        <p:nvSpPr>
          <p:cNvPr id="9" name="TextBox 8">
            <a:extLst>
              <a:ext uri="{FF2B5EF4-FFF2-40B4-BE49-F238E27FC236}">
                <a16:creationId xmlns:a16="http://schemas.microsoft.com/office/drawing/2014/main" id="{4E29563A-2135-4367-F61F-684E9B7E5B52}"/>
              </a:ext>
            </a:extLst>
          </p:cNvPr>
          <p:cNvSpPr txBox="1"/>
          <p:nvPr/>
        </p:nvSpPr>
        <p:spPr>
          <a:xfrm>
            <a:off x="192933" y="892771"/>
            <a:ext cx="5654040" cy="4519058"/>
          </a:xfrm>
          <a:prstGeom prst="rect">
            <a:avLst/>
          </a:prstGeom>
          <a:noFill/>
        </p:spPr>
        <p:txBody>
          <a:bodyPr wrap="square">
            <a:spAutoFit/>
          </a:bodyPr>
          <a:lstStyle/>
          <a:p>
            <a:pPr marR="10795" algn="just">
              <a:lnSpc>
                <a:spcPct val="107000"/>
              </a:lnSpc>
            </a:pPr>
            <a:r>
              <a:rPr lang="en-US" sz="1600" dirty="0">
                <a:latin typeface="Times New Roman" panose="02020603050405020304" pitchFamily="18" charset="0"/>
                <a:cs typeface="Times New Roman" panose="02020603050405020304" pitchFamily="18" charset="0"/>
              </a:rPr>
              <a:t>Introduction of a promotion feature to account for its effect on purchase probability.</a:t>
            </a:r>
          </a:p>
          <a:p>
            <a:pPr marL="0" marR="10795" indent="0" algn="just">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10795" indent="0" algn="just">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model estimation we use Logistic Regression. The model quantifies the exact relationship between price, promotion, and probability of purchase. The resulting coefficients are -1.49 for price and 0.56 for promotion.</a:t>
            </a:r>
          </a:p>
          <a:p>
            <a:pPr marL="0" marR="10795" indent="0" algn="just">
              <a:lnSpc>
                <a:spcPct val="107000"/>
              </a:lnSpc>
              <a:spcBef>
                <a:spcPts val="0"/>
              </a:spcBef>
              <a:spcAft>
                <a:spcPts val="0"/>
              </a:spcAft>
            </a:pPr>
            <a:endParaRPr lang="en-US"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10795" indent="0" algn="just">
              <a:lnSpc>
                <a:spcPct val="107000"/>
              </a:lnSpc>
              <a:spcBef>
                <a:spcPts val="0"/>
              </a:spcBef>
              <a:spcAft>
                <a:spcPts val="0"/>
              </a:spcAft>
            </a:pPr>
            <a:endParaRPr lang="en-US"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10795" indent="0" algn="just">
              <a:lnSpc>
                <a:spcPct val="107000"/>
              </a:lnSpc>
              <a:spcBef>
                <a:spcPts val="0"/>
              </a:spcBef>
              <a:spcAft>
                <a:spcPts val="0"/>
              </a:spcAft>
            </a:pPr>
            <a:endParaRPr lang="en-US"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R="10795" algn="just">
              <a:lnSpc>
                <a:spcPct val="107000"/>
              </a:lnSpc>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coefficient for promotion is positive. Therefore, there is a positive relationship between promotion and purchase probability, meaning that with increase in promotion, the purchase probability also increases.</a:t>
            </a:r>
          </a:p>
          <a:p>
            <a:pPr marR="10795" algn="just">
              <a:lnSpc>
                <a:spcPct val="107000"/>
              </a:lnSpc>
            </a:pPr>
            <a:endParaRPr lang="en-US"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R="10795" algn="just">
              <a:lnSpc>
                <a:spcPct val="107000"/>
              </a:lnSpc>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 we calculate elasticity of purchase probability with and without promotion. </a:t>
            </a:r>
          </a:p>
        </p:txBody>
      </p:sp>
      <p:pic>
        <p:nvPicPr>
          <p:cNvPr id="15" name="Picture 14" descr="A graph of a line">
            <a:extLst>
              <a:ext uri="{FF2B5EF4-FFF2-40B4-BE49-F238E27FC236}">
                <a16:creationId xmlns:a16="http://schemas.microsoft.com/office/drawing/2014/main" id="{F2835A79-6420-34EF-093E-91F1D4301EFE}"/>
              </a:ext>
            </a:extLst>
          </p:cNvPr>
          <p:cNvPicPr>
            <a:picLocks noChangeAspect="1"/>
          </p:cNvPicPr>
          <p:nvPr/>
        </p:nvPicPr>
        <p:blipFill>
          <a:blip r:embed="rId2"/>
          <a:stretch>
            <a:fillRect/>
          </a:stretch>
        </p:blipFill>
        <p:spPr>
          <a:xfrm>
            <a:off x="5780985" y="645952"/>
            <a:ext cx="6411015" cy="4543618"/>
          </a:xfrm>
          <a:prstGeom prst="rect">
            <a:avLst/>
          </a:prstGeom>
        </p:spPr>
      </p:pic>
      <p:pic>
        <p:nvPicPr>
          <p:cNvPr id="18" name="Picture 17">
            <a:extLst>
              <a:ext uri="{FF2B5EF4-FFF2-40B4-BE49-F238E27FC236}">
                <a16:creationId xmlns:a16="http://schemas.microsoft.com/office/drawing/2014/main" id="{2F2B1961-E410-ED01-268D-D22BFDE651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47351" r="43306"/>
          <a:stretch/>
        </p:blipFill>
        <p:spPr bwMode="auto">
          <a:xfrm>
            <a:off x="1534714" y="2960651"/>
            <a:ext cx="2904490" cy="456565"/>
          </a:xfrm>
          <a:prstGeom prst="rect">
            <a:avLst/>
          </a:prstGeom>
          <a:noFill/>
          <a:ln>
            <a:noFill/>
          </a:ln>
          <a:extLst>
            <a:ext uri="{53640926-AAD7-44D8-BBD7-CCE9431645EC}">
              <a14:shadowObscured xmlns:a14="http://schemas.microsoft.com/office/drawing/2010/main"/>
            </a:ext>
          </a:extLst>
        </p:spPr>
      </p:pic>
      <p:sp>
        <p:nvSpPr>
          <p:cNvPr id="19" name="TextBox 18">
            <a:extLst>
              <a:ext uri="{FF2B5EF4-FFF2-40B4-BE49-F238E27FC236}">
                <a16:creationId xmlns:a16="http://schemas.microsoft.com/office/drawing/2014/main" id="{78603A5C-C42F-B3CF-90F1-81050CA20CF9}"/>
              </a:ext>
            </a:extLst>
          </p:cNvPr>
          <p:cNvSpPr txBox="1"/>
          <p:nvPr/>
        </p:nvSpPr>
        <p:spPr>
          <a:xfrm>
            <a:off x="6096000" y="5186722"/>
            <a:ext cx="6095999" cy="1655390"/>
          </a:xfrm>
          <a:prstGeom prst="rect">
            <a:avLst/>
          </a:prstGeom>
          <a:noFill/>
        </p:spPr>
        <p:txBody>
          <a:bodyPr wrap="square">
            <a:spAutoFit/>
          </a:bodyPr>
          <a:lstStyle/>
          <a:p>
            <a:pPr marL="0" marR="10795" indent="0" algn="just">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Times New Roman" panose="02020603050405020304" pitchFamily="18" charset="0"/>
              </a:rPr>
              <a:t>This graph tells us that elasticity curve with promotion sits above its respective no promotion counterpart for the entire price range. Customers are less price sensitive to price changes when there are promotion activities. According to this model, it would be more beneficial to have a higher original price and constant promotion rather than a lower original price.</a:t>
            </a:r>
          </a:p>
        </p:txBody>
      </p:sp>
    </p:spTree>
    <p:extLst>
      <p:ext uri="{BB962C8B-B14F-4D97-AF65-F5344CB8AC3E}">
        <p14:creationId xmlns:p14="http://schemas.microsoft.com/office/powerpoint/2010/main" val="3115140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3A080-B951-EA6F-4298-AA2B23496BB6}"/>
              </a:ext>
            </a:extLst>
          </p:cNvPr>
          <p:cNvSpPr>
            <a:spLocks noGrp="1"/>
          </p:cNvSpPr>
          <p:nvPr>
            <p:ph type="title"/>
          </p:nvPr>
        </p:nvSpPr>
        <p:spPr>
          <a:xfrm>
            <a:off x="350875" y="329611"/>
            <a:ext cx="5738643" cy="997541"/>
          </a:xfrm>
        </p:spPr>
        <p:txBody>
          <a:bodyPr>
            <a:normAutofit/>
          </a:bodyPr>
          <a:lstStyle/>
          <a:p>
            <a:pPr marL="6350" indent="-6350">
              <a:spcBef>
                <a:spcPts val="1200"/>
              </a:spcBef>
            </a:pPr>
            <a:r>
              <a:rPr lang="en-US" b="1" kern="100" dirty="0">
                <a:effectLst/>
                <a:latin typeface="Times New Roman" panose="02020603050405020304" pitchFamily="18" charset="0"/>
                <a:ea typeface="Times New Roman" panose="02020603050405020304" pitchFamily="18" charset="0"/>
                <a:cs typeface="Times New Roman" panose="02020603050405020304" pitchFamily="18" charset="0"/>
              </a:rPr>
              <a:t>References</a:t>
            </a:r>
            <a:endParaRPr lang="en-IN" b="1" kern="10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EB8F70-C91F-C714-83CB-18F4C3D2E87E}"/>
              </a:ext>
            </a:extLst>
          </p:cNvPr>
          <p:cNvSpPr>
            <a:spLocks noGrp="1"/>
          </p:cNvSpPr>
          <p:nvPr>
            <p:ph idx="1"/>
          </p:nvPr>
        </p:nvSpPr>
        <p:spPr>
          <a:xfrm>
            <a:off x="350875" y="1463677"/>
            <a:ext cx="6188149" cy="4892675"/>
          </a:xfrm>
        </p:spPr>
        <p:txBody>
          <a:bodyPr>
            <a:normAutofit fontScale="85000" lnSpcReduction="10000"/>
          </a:bodyPr>
          <a:lstStyle/>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2"/>
              </a:rPr>
              <a:t>https://data.world/sheakher/customer-activity-analysis</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3"/>
              </a:rPr>
              <a:t>https://www.analyticsvidhya.com/blog/2019/05/beginners-guide-hierarchical-clustering/</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4"/>
              </a:rPr>
              <a:t>https://www.analyticsvidhya.com/blog/2019/08/comprehensive-guide-k-means-clustering/#:~:text=The%20k%2Dmeans%20algorithm%20uses,the%20different%20properties%20of%20clusters</a:t>
            </a:r>
            <a:r>
              <a:rPr lang="en-US" sz="1500" kern="100" dirty="0">
                <a:latin typeface="Times New Roman" panose="02020603050405020304" pitchFamily="18" charset="0"/>
                <a:ea typeface="Times New Roman" panose="02020603050405020304" pitchFamily="18" charset="0"/>
              </a:rPr>
              <a:t>.</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5"/>
              </a:rPr>
              <a:t>https://www.analyticsvidhya.com/blog/2022/07/principal-component-analysis-beginner-friendly/</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6"/>
              </a:rPr>
              <a:t>https://www.geeksforgeeks.org/what-is-exploratory-data-analysis/</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7"/>
              </a:rPr>
              <a:t>Elasticity vs. Inelasticity of Demand: What's the Difference? (investopedia.com)</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8"/>
              </a:rPr>
              <a:t>https://en.wikipedia.org/wiki/Price_elasticity_of_demand</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9"/>
              </a:rPr>
              <a:t>https://scikit-learn.org/stable/modules/generated/sklearn.linear_model.LogisticRegression.html</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10"/>
              </a:rPr>
              <a:t>https://www.techtarget.com/searchcustomerexperience/definition/customer-segmentation</a:t>
            </a:r>
            <a:endParaRPr lang="en-IN" sz="1500"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11"/>
              </a:rPr>
              <a:t>https://www.khanacademy.org/economics-finance-domain/microeconomics/elasticity-tutorial/price-elasticity-tutorial/a/price-elasticity-of-demand-and-price-elasticity-of-supply-cnx</a:t>
            </a:r>
            <a:endParaRPr lang="en-US" sz="1500" u="sng" kern="100" dirty="0">
              <a:latin typeface="Times New Roman" panose="02020603050405020304" pitchFamily="18" charset="0"/>
              <a:ea typeface="Times New Roman" panose="02020603050405020304" pitchFamily="18" charset="0"/>
            </a:endParaRPr>
          </a:p>
          <a:p>
            <a:pPr marL="342900" marR="10795" indent="-342900">
              <a:spcAft>
                <a:spcPts val="55"/>
              </a:spcAft>
              <a:buFont typeface="+mj-lt"/>
              <a:buAutoNum type="arabicPeriod"/>
            </a:pPr>
            <a:r>
              <a:rPr lang="en-US" sz="1500" u="sng" kern="100" dirty="0">
                <a:latin typeface="Times New Roman" panose="02020603050405020304" pitchFamily="18" charset="0"/>
                <a:ea typeface="Times New Roman" panose="02020603050405020304" pitchFamily="18" charset="0"/>
                <a:hlinkClick r:id="rId12"/>
              </a:rPr>
              <a:t>https://corporatefinanceinstitute.com/resources/economics/cross-price-elasticity/</a:t>
            </a:r>
            <a:endParaRPr lang="en-IN" sz="1500" kern="100" dirty="0">
              <a:latin typeface="Times New Roman" panose="02020603050405020304" pitchFamily="18" charset="0"/>
              <a:ea typeface="Times New Roman" panose="02020603050405020304" pitchFamily="18" charset="0"/>
            </a:endParaRPr>
          </a:p>
          <a:p>
            <a:endParaRPr lang="en-US" sz="800" dirty="0"/>
          </a:p>
        </p:txBody>
      </p:sp>
      <p:sp>
        <p:nvSpPr>
          <p:cNvPr id="4" name="Slide Number Placeholder 3">
            <a:extLst>
              <a:ext uri="{FF2B5EF4-FFF2-40B4-BE49-F238E27FC236}">
                <a16:creationId xmlns:a16="http://schemas.microsoft.com/office/drawing/2014/main" id="{EB89EEB9-5783-601F-EAAD-9254EDFCFA55}"/>
              </a:ext>
            </a:extLst>
          </p:cNvPr>
          <p:cNvSpPr>
            <a:spLocks noGrp="1"/>
          </p:cNvSpPr>
          <p:nvPr>
            <p:ph type="sldNum" sz="quarter" idx="12"/>
          </p:nvPr>
        </p:nvSpPr>
        <p:spPr/>
        <p:txBody>
          <a:bodyPr>
            <a:normAutofit/>
          </a:bodyPr>
          <a:lstStyle/>
          <a:p>
            <a:pPr>
              <a:spcAft>
                <a:spcPts val="600"/>
              </a:spcAft>
            </a:pPr>
            <a:fld id="{6DDD22A6-0D33-4219-A06E-4DD1A234E252}" type="slidenum">
              <a:rPr lang="en-IN">
                <a:solidFill>
                  <a:srgbClr val="FFFFFF"/>
                </a:solidFill>
              </a:rPr>
              <a:pPr>
                <a:spcAft>
                  <a:spcPts val="600"/>
                </a:spcAft>
              </a:pPr>
              <a:t>27</a:t>
            </a:fld>
            <a:endParaRPr lang="en-IN">
              <a:solidFill>
                <a:srgbClr val="FFFFFF"/>
              </a:solidFill>
            </a:endParaRPr>
          </a:p>
        </p:txBody>
      </p:sp>
      <p:pic>
        <p:nvPicPr>
          <p:cNvPr id="6" name="Picture 5" descr="Locator flag on a city map">
            <a:extLst>
              <a:ext uri="{FF2B5EF4-FFF2-40B4-BE49-F238E27FC236}">
                <a16:creationId xmlns:a16="http://schemas.microsoft.com/office/drawing/2014/main" id="{06E1A017-7346-E067-AC6E-5F733304016E}"/>
              </a:ext>
            </a:extLst>
          </p:cNvPr>
          <p:cNvPicPr>
            <a:picLocks noChangeAspect="1"/>
          </p:cNvPicPr>
          <p:nvPr/>
        </p:nvPicPr>
        <p:blipFill rotWithShape="1">
          <a:blip r:embed="rId13"/>
          <a:srcRect r="41962" b="-1"/>
          <a:stretch/>
        </p:blipFill>
        <p:spPr>
          <a:xfrm>
            <a:off x="6226169" y="136525"/>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8915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ree stock photo of blue background, thank you">
            <a:extLst>
              <a:ext uri="{FF2B5EF4-FFF2-40B4-BE49-F238E27FC236}">
                <a16:creationId xmlns:a16="http://schemas.microsoft.com/office/drawing/2014/main" id="{3AB17C5C-8FF6-A717-1660-EE40B832858C}"/>
              </a:ext>
            </a:extLst>
          </p:cNvPr>
          <p:cNvPicPr>
            <a:picLocks noChangeAspect="1"/>
          </p:cNvPicPr>
          <p:nvPr/>
        </p:nvPicPr>
        <p:blipFill>
          <a:blip r:embed="rId2"/>
          <a:stretch>
            <a:fillRect/>
          </a:stretch>
        </p:blipFill>
        <p:spPr>
          <a:xfrm>
            <a:off x="1643865" y="457200"/>
            <a:ext cx="8904269" cy="5943600"/>
          </a:xfrm>
          <a:prstGeom prst="rect">
            <a:avLst/>
          </a:prstGeom>
        </p:spPr>
      </p:pic>
      <p:sp>
        <p:nvSpPr>
          <p:cNvPr id="4" name="Slide Number Placeholder 3">
            <a:extLst>
              <a:ext uri="{FF2B5EF4-FFF2-40B4-BE49-F238E27FC236}">
                <a16:creationId xmlns:a16="http://schemas.microsoft.com/office/drawing/2014/main" id="{DCDFDDA4-42F4-C1E0-830F-149D4BAE816A}"/>
              </a:ext>
            </a:extLst>
          </p:cNvPr>
          <p:cNvSpPr>
            <a:spLocks noGrp="1"/>
          </p:cNvSpPr>
          <p:nvPr>
            <p:ph type="sldNum" sz="quarter" idx="12"/>
          </p:nvPr>
        </p:nvSpPr>
        <p:spPr>
          <a:xfrm>
            <a:off x="13228320" y="6455666"/>
            <a:ext cx="448056" cy="365125"/>
          </a:xfrm>
        </p:spPr>
        <p:txBody>
          <a:bodyPr vert="horz" lIns="91440" tIns="45720" rIns="91440" bIns="45720" rtlCol="0" anchor="ctr">
            <a:normAutofit/>
          </a:bodyPr>
          <a:lstStyle/>
          <a:p>
            <a:pPr>
              <a:spcAft>
                <a:spcPts val="600"/>
              </a:spcAft>
            </a:pPr>
            <a:fld id="{6DDD22A6-0D33-4219-A06E-4DD1A234E252}" type="slidenum">
              <a:rPr lang="en-US" sz="1100">
                <a:solidFill>
                  <a:srgbClr val="FFFFFF"/>
                </a:solidFill>
              </a:rPr>
              <a:pPr>
                <a:spcAft>
                  <a:spcPts val="600"/>
                </a:spcAft>
              </a:pPr>
              <a:t>28</a:t>
            </a:fld>
            <a:endParaRPr lang="en-US" sz="1100">
              <a:solidFill>
                <a:srgbClr val="FFFFFF"/>
              </a:solidFill>
            </a:endParaRPr>
          </a:p>
        </p:txBody>
      </p:sp>
    </p:spTree>
    <p:extLst>
      <p:ext uri="{BB962C8B-B14F-4D97-AF65-F5344CB8AC3E}">
        <p14:creationId xmlns:p14="http://schemas.microsoft.com/office/powerpoint/2010/main" val="387049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D8281E-73ED-0C23-CFE8-131B1B3B8FCB}"/>
              </a:ext>
            </a:extLst>
          </p:cNvPr>
          <p:cNvSpPr>
            <a:spLocks noGrp="1"/>
          </p:cNvSpPr>
          <p:nvPr>
            <p:ph type="title"/>
          </p:nvPr>
        </p:nvSpPr>
        <p:spPr>
          <a:xfrm>
            <a:off x="4772908" y="79971"/>
            <a:ext cx="6717324" cy="862710"/>
          </a:xfrm>
        </p:spPr>
        <p:txBody>
          <a:bodyPr>
            <a:norm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Introduction</a:t>
            </a:r>
            <a:endParaRPr lang="en-US" sz="4000" b="1" dirty="0">
              <a:solidFill>
                <a:srgbClr val="C00000"/>
              </a:solidFill>
              <a:latin typeface="Times New Roman" panose="02020603050405020304" pitchFamily="18" charset="0"/>
              <a:cs typeface="Times New Roman" panose="02020603050405020304" pitchFamily="18" charset="0"/>
            </a:endParaRPr>
          </a:p>
        </p:txBody>
      </p:sp>
      <p:sp>
        <p:nvSpPr>
          <p:cNvPr id="9" name="Content Placeholder"/>
          <p:cNvSpPr>
            <a:spLocks noGrp="1"/>
          </p:cNvSpPr>
          <p:nvPr>
            <p:ph idx="1"/>
          </p:nvPr>
        </p:nvSpPr>
        <p:spPr>
          <a:xfrm>
            <a:off x="5307291" y="909520"/>
            <a:ext cx="6492876" cy="3638746"/>
          </a:xfrm>
        </p:spPr>
        <p:txBody>
          <a:bodyPr vert="horz" lIns="91440" tIns="45720" rIns="91440" bIns="45720" rtlCol="0" anchor="t">
            <a:noAutofit/>
          </a:bodyPr>
          <a:lstStyle/>
          <a:p>
            <a:pPr marL="0" indent="0" algn="just">
              <a:lnSpc>
                <a:spcPct val="100000"/>
              </a:lnSpc>
              <a:buNone/>
            </a:pPr>
            <a:r>
              <a:rPr lang="en-US" sz="1800" dirty="0">
                <a:solidFill>
                  <a:srgbClr val="000000"/>
                </a:solidFill>
                <a:effectLst/>
                <a:latin typeface="Times New Roman" panose="02020603050405020304" pitchFamily="18" charset="0"/>
                <a:ea typeface="Times New Roman" panose="02020603050405020304" pitchFamily="18" charset="0"/>
              </a:rPr>
              <a:t>The problem at hand involves leveraging Customer Analytics through a multi-step approach. </a:t>
            </a:r>
          </a:p>
          <a:p>
            <a:pPr marL="0" indent="0" algn="just">
              <a:lnSpc>
                <a:spcPct val="100000"/>
              </a:lnSpc>
              <a:buNone/>
            </a:pPr>
            <a:r>
              <a:rPr lang="en-US" sz="1800" dirty="0">
                <a:solidFill>
                  <a:srgbClr val="000000"/>
                </a:solidFill>
                <a:effectLst/>
                <a:latin typeface="Times New Roman" panose="02020603050405020304" pitchFamily="18" charset="0"/>
                <a:ea typeface="Times New Roman" panose="02020603050405020304" pitchFamily="18" charset="0"/>
              </a:rPr>
              <a:t>First, the challenge lies in effectively segmenting customers using cluster analysis and dimensionality reduction, employing Python and packages like NumPy, SciPy, and scikit-learn. </a:t>
            </a:r>
          </a:p>
          <a:p>
            <a:pPr marL="0" indent="0" algn="just">
              <a:lnSpc>
                <a:spcPct val="100000"/>
              </a:lnSpc>
              <a:buNone/>
            </a:pPr>
            <a:r>
              <a:rPr lang="en-US" sz="1800" dirty="0">
                <a:solidFill>
                  <a:srgbClr val="000000"/>
                </a:solidFill>
                <a:effectLst/>
                <a:latin typeface="Times New Roman" panose="02020603050405020304" pitchFamily="18" charset="0"/>
                <a:ea typeface="Times New Roman" panose="02020603050405020304" pitchFamily="18" charset="0"/>
              </a:rPr>
              <a:t>The second phase demands applying descriptive statistics to interpret segmented customers' behavior, forming hypotheses for subsequent modeling. </a:t>
            </a:r>
          </a:p>
          <a:p>
            <a:pPr marL="0" indent="0" algn="just">
              <a:lnSpc>
                <a:spcPct val="100000"/>
              </a:lnSpc>
              <a:buNone/>
            </a:pPr>
            <a:r>
              <a:rPr lang="en-US" sz="1800" dirty="0">
                <a:solidFill>
                  <a:srgbClr val="000000"/>
                </a:solidFill>
                <a:effectLst/>
                <a:latin typeface="Times New Roman" panose="02020603050405020304" pitchFamily="18" charset="0"/>
                <a:ea typeface="Times New Roman" panose="02020603050405020304" pitchFamily="18" charset="0"/>
              </a:rPr>
              <a:t>The third stage involves elasticity modeling for purchase probability exploring various elasticities through advanced regression techniques. </a:t>
            </a:r>
            <a:endParaRPr lang="en-US" sz="1800" dirty="0"/>
          </a:p>
        </p:txBody>
      </p:sp>
      <p:pic>
        <p:nvPicPr>
          <p:cNvPr id="11" name="Picture 10" descr="Graph">
            <a:extLst>
              <a:ext uri="{FF2B5EF4-FFF2-40B4-BE49-F238E27FC236}">
                <a16:creationId xmlns:a16="http://schemas.microsoft.com/office/drawing/2014/main" id="{6EA27798-A4A5-B8DE-00DB-46098651FF64}"/>
              </a:ext>
            </a:extLst>
          </p:cNvPr>
          <p:cNvPicPr>
            <a:picLocks noChangeAspect="1"/>
          </p:cNvPicPr>
          <p:nvPr/>
        </p:nvPicPr>
        <p:blipFill rotWithShape="1">
          <a:blip r:embed="rId2"/>
          <a:srcRect l="24981" r="27494" b="4"/>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graphicFrame>
        <p:nvGraphicFramePr>
          <p:cNvPr id="12" name="Diagram 11">
            <a:extLst>
              <a:ext uri="{FF2B5EF4-FFF2-40B4-BE49-F238E27FC236}">
                <a16:creationId xmlns:a16="http://schemas.microsoft.com/office/drawing/2014/main" id="{BA0DFECB-189C-930B-33A1-1353CFE587AC}"/>
              </a:ext>
            </a:extLst>
          </p:cNvPr>
          <p:cNvGraphicFramePr/>
          <p:nvPr>
            <p:extLst>
              <p:ext uri="{D42A27DB-BD31-4B8C-83A1-F6EECF244321}">
                <p14:modId xmlns:p14="http://schemas.microsoft.com/office/powerpoint/2010/main" val="241768050"/>
              </p:ext>
            </p:extLst>
          </p:nvPr>
        </p:nvGraphicFramePr>
        <p:xfrm>
          <a:off x="4217876" y="4418563"/>
          <a:ext cx="7827388" cy="2359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4048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56A705A-B286-9CE4-83FF-402805E82A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0783" y="859872"/>
            <a:ext cx="7609978" cy="5861603"/>
          </a:xfrm>
        </p:spPr>
      </p:pic>
      <p:sp>
        <p:nvSpPr>
          <p:cNvPr id="4" name="Slide Number Placeholder 3">
            <a:extLst>
              <a:ext uri="{FF2B5EF4-FFF2-40B4-BE49-F238E27FC236}">
                <a16:creationId xmlns:a16="http://schemas.microsoft.com/office/drawing/2014/main" id="{588F3B2A-D17B-AECE-6634-43AA589FF60E}"/>
              </a:ext>
            </a:extLst>
          </p:cNvPr>
          <p:cNvSpPr>
            <a:spLocks noGrp="1"/>
          </p:cNvSpPr>
          <p:nvPr>
            <p:ph type="sldNum" sz="quarter" idx="12"/>
          </p:nvPr>
        </p:nvSpPr>
        <p:spPr/>
        <p:txBody>
          <a:bodyPr/>
          <a:lstStyle/>
          <a:p>
            <a:fld id="{6DDD22A6-0D33-4219-A06E-4DD1A234E252}" type="slidenum">
              <a:rPr lang="en-IN" smtClean="0"/>
              <a:t>4</a:t>
            </a:fld>
            <a:endParaRPr lang="en-IN"/>
          </a:p>
        </p:txBody>
      </p:sp>
      <p:sp>
        <p:nvSpPr>
          <p:cNvPr id="7" name="TextBox 6">
            <a:extLst>
              <a:ext uri="{FF2B5EF4-FFF2-40B4-BE49-F238E27FC236}">
                <a16:creationId xmlns:a16="http://schemas.microsoft.com/office/drawing/2014/main" id="{7C3A9F69-56F9-71C8-C672-B24F4B162D56}"/>
              </a:ext>
            </a:extLst>
          </p:cNvPr>
          <p:cNvSpPr txBox="1"/>
          <p:nvPr/>
        </p:nvSpPr>
        <p:spPr>
          <a:xfrm>
            <a:off x="2118360" y="45085"/>
            <a:ext cx="7772401" cy="707886"/>
          </a:xfrm>
          <a:prstGeom prst="rect">
            <a:avLst/>
          </a:prstGeom>
          <a:noFill/>
        </p:spPr>
        <p:txBody>
          <a:bodyPr wrap="square" rtlCol="0">
            <a:spAutoFit/>
          </a:bodyPr>
          <a:lstStyle/>
          <a:p>
            <a:pPr algn="ctr"/>
            <a:r>
              <a:rPr lang="en-IN" sz="4000" b="1" dirty="0">
                <a:solidFill>
                  <a:srgbClr val="C00000"/>
                </a:solidFill>
                <a:latin typeface="Times New Roman" panose="02020603050405020304" pitchFamily="18" charset="0"/>
                <a:cs typeface="Times New Roman" panose="02020603050405020304" pitchFamily="18" charset="0"/>
              </a:rPr>
              <a:t>Segmentation Data Dictionary</a:t>
            </a:r>
            <a:endParaRPr lang="en-US" sz="4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31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9616F6-FBDC-8231-D5AF-9D3568DC9727}"/>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6DDD22A6-0D33-4219-A06E-4DD1A234E252}" type="slidenum">
              <a:rPr lang="en-US" sz="1000">
                <a:solidFill>
                  <a:schemeClr val="tx1">
                    <a:lumMod val="50000"/>
                    <a:lumOff val="50000"/>
                  </a:schemeClr>
                </a:solidFill>
              </a:rPr>
              <a:pPr>
                <a:spcAft>
                  <a:spcPts val="600"/>
                </a:spcAft>
                <a:defRPr/>
              </a:pPr>
              <a:t>5</a:t>
            </a:fld>
            <a:endParaRPr lang="en-US" sz="1000">
              <a:solidFill>
                <a:schemeClr val="tx1">
                  <a:lumMod val="50000"/>
                  <a:lumOff val="50000"/>
                </a:schemeClr>
              </a:solidFill>
            </a:endParaRPr>
          </a:p>
        </p:txBody>
      </p:sp>
      <p:pic>
        <p:nvPicPr>
          <p:cNvPr id="5" name="Content Placeholder 27" descr="A screenshot of a table&#10;&#10;Description automatically generated">
            <a:extLst>
              <a:ext uri="{FF2B5EF4-FFF2-40B4-BE49-F238E27FC236}">
                <a16:creationId xmlns:a16="http://schemas.microsoft.com/office/drawing/2014/main" id="{C40B2815-0135-0B53-78E8-9C32C4272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21" y="5084501"/>
            <a:ext cx="4986329" cy="1732748"/>
          </a:xfrm>
          <a:prstGeom prst="rect">
            <a:avLst/>
          </a:prstGeom>
        </p:spPr>
      </p:pic>
      <p:sp>
        <p:nvSpPr>
          <p:cNvPr id="6" name="TextBox 5">
            <a:extLst>
              <a:ext uri="{FF2B5EF4-FFF2-40B4-BE49-F238E27FC236}">
                <a16:creationId xmlns:a16="http://schemas.microsoft.com/office/drawing/2014/main" id="{0021D2AE-1AE3-B7D9-1827-0CCF6804C193}"/>
              </a:ext>
            </a:extLst>
          </p:cNvPr>
          <p:cNvSpPr txBox="1"/>
          <p:nvPr/>
        </p:nvSpPr>
        <p:spPr>
          <a:xfrm>
            <a:off x="696476" y="2389935"/>
            <a:ext cx="3675286" cy="369332"/>
          </a:xfrm>
          <a:prstGeom prst="rect">
            <a:avLst/>
          </a:prstGeom>
          <a:noFill/>
        </p:spPr>
        <p:txBody>
          <a:bodyPr wrap="square" rtlCol="0">
            <a:spAutoFit/>
          </a:bodyPr>
          <a:lstStyle/>
          <a:p>
            <a:pPr algn="ctr"/>
            <a:r>
              <a:rPr lang="en-US" b="1" dirty="0"/>
              <a:t>Dataset</a:t>
            </a:r>
            <a:endParaRPr lang="en-US" dirty="0"/>
          </a:p>
        </p:txBody>
      </p:sp>
      <p:sp>
        <p:nvSpPr>
          <p:cNvPr id="7" name="TextBox 6">
            <a:extLst>
              <a:ext uri="{FF2B5EF4-FFF2-40B4-BE49-F238E27FC236}">
                <a16:creationId xmlns:a16="http://schemas.microsoft.com/office/drawing/2014/main" id="{C478DCEA-5050-E275-5978-3616BCCC8627}"/>
              </a:ext>
            </a:extLst>
          </p:cNvPr>
          <p:cNvSpPr txBox="1"/>
          <p:nvPr/>
        </p:nvSpPr>
        <p:spPr>
          <a:xfrm>
            <a:off x="7964844" y="2861179"/>
            <a:ext cx="2096607" cy="369332"/>
          </a:xfrm>
          <a:prstGeom prst="rect">
            <a:avLst/>
          </a:prstGeom>
          <a:noFill/>
        </p:spPr>
        <p:txBody>
          <a:bodyPr wrap="square" rtlCol="0">
            <a:spAutoFit/>
          </a:bodyPr>
          <a:lstStyle/>
          <a:p>
            <a:r>
              <a:rPr lang="en-US" b="1" dirty="0">
                <a:ea typeface="+mj-ea"/>
                <a:cs typeface="+mj-cs"/>
              </a:rPr>
              <a:t>Dataset Description</a:t>
            </a:r>
          </a:p>
        </p:txBody>
      </p:sp>
      <p:pic>
        <p:nvPicPr>
          <p:cNvPr id="8" name="Picture 7" descr="A table with numbers and text&#10;&#10;Description automatically generated">
            <a:extLst>
              <a:ext uri="{FF2B5EF4-FFF2-40B4-BE49-F238E27FC236}">
                <a16:creationId xmlns:a16="http://schemas.microsoft.com/office/drawing/2014/main" id="{78A23662-4D06-909C-D558-E8DE9A3EE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251" y="3429000"/>
            <a:ext cx="6275794" cy="2244888"/>
          </a:xfrm>
          <a:prstGeom prst="rect">
            <a:avLst/>
          </a:prstGeom>
        </p:spPr>
      </p:pic>
      <p:sp>
        <p:nvSpPr>
          <p:cNvPr id="9" name="TextBox 8">
            <a:extLst>
              <a:ext uri="{FF2B5EF4-FFF2-40B4-BE49-F238E27FC236}">
                <a16:creationId xmlns:a16="http://schemas.microsoft.com/office/drawing/2014/main" id="{9A833649-1207-525F-EDAA-4BE7235F507C}"/>
              </a:ext>
            </a:extLst>
          </p:cNvPr>
          <p:cNvSpPr txBox="1"/>
          <p:nvPr/>
        </p:nvSpPr>
        <p:spPr>
          <a:xfrm>
            <a:off x="617451" y="70415"/>
            <a:ext cx="10515600" cy="746853"/>
          </a:xfrm>
          <a:prstGeom prst="rect">
            <a:avLst/>
          </a:prstGeom>
        </p:spPr>
        <p:txBody>
          <a:bodyPr vert="horz" lIns="91440" tIns="45720" rIns="91440" bIns="45720" rtlCol="0" anchor="ctr">
            <a:normAutofit/>
          </a:bodyPr>
          <a:lstStyle/>
          <a:p>
            <a:pPr lvl="0" algn="ctr"/>
            <a:r>
              <a:rPr lang="en-IN" sz="4000" b="1" dirty="0">
                <a:solidFill>
                  <a:srgbClr val="C00000"/>
                </a:solidFill>
                <a:latin typeface="Times New Roman" panose="02020603050405020304" pitchFamily="18" charset="0"/>
                <a:cs typeface="Times New Roman" panose="02020603050405020304" pitchFamily="18" charset="0"/>
              </a:rPr>
              <a:t>Milestone 1: </a:t>
            </a:r>
            <a:r>
              <a:rPr lang="en-IN" sz="4000" b="0" dirty="0">
                <a:solidFill>
                  <a:srgbClr val="C00000"/>
                </a:solidFill>
                <a:latin typeface="Times New Roman" panose="02020603050405020304" pitchFamily="18" charset="0"/>
                <a:cs typeface="Times New Roman" panose="02020603050405020304" pitchFamily="18" charset="0"/>
              </a:rPr>
              <a:t>Customer Analysis</a:t>
            </a:r>
            <a:endParaRPr lang="en-IN" sz="40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12" name="TextBox 6">
            <a:extLst>
              <a:ext uri="{FF2B5EF4-FFF2-40B4-BE49-F238E27FC236}">
                <a16:creationId xmlns:a16="http://schemas.microsoft.com/office/drawing/2014/main" id="{F9232AEE-A22D-7AFC-82A3-6C37F1E72FE0}"/>
              </a:ext>
            </a:extLst>
          </p:cNvPr>
          <p:cNvGraphicFramePr/>
          <p:nvPr>
            <p:extLst>
              <p:ext uri="{D42A27DB-BD31-4B8C-83A1-F6EECF244321}">
                <p14:modId xmlns:p14="http://schemas.microsoft.com/office/powerpoint/2010/main" val="1269082532"/>
              </p:ext>
            </p:extLst>
          </p:nvPr>
        </p:nvGraphicFramePr>
        <p:xfrm>
          <a:off x="838200" y="676071"/>
          <a:ext cx="10515600" cy="1944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Picture 15">
            <a:extLst>
              <a:ext uri="{FF2B5EF4-FFF2-40B4-BE49-F238E27FC236}">
                <a16:creationId xmlns:a16="http://schemas.microsoft.com/office/drawing/2014/main" id="{6430844E-23B1-B4DA-C482-EF15C6EAB4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2772829"/>
            <a:ext cx="3675286" cy="2298110"/>
          </a:xfrm>
          <a:prstGeom prst="rect">
            <a:avLst/>
          </a:prstGeom>
        </p:spPr>
      </p:pic>
    </p:spTree>
    <p:extLst>
      <p:ext uri="{BB962C8B-B14F-4D97-AF65-F5344CB8AC3E}">
        <p14:creationId xmlns:p14="http://schemas.microsoft.com/office/powerpoint/2010/main" val="2778355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AB9C-B771-9C1B-E7E6-DAF318344BD4}"/>
              </a:ext>
            </a:extLst>
          </p:cNvPr>
          <p:cNvSpPr>
            <a:spLocks noGrp="1"/>
          </p:cNvSpPr>
          <p:nvPr>
            <p:ph type="title"/>
          </p:nvPr>
        </p:nvSpPr>
        <p:spPr>
          <a:xfrm>
            <a:off x="2268286" y="581154"/>
            <a:ext cx="7655427" cy="739881"/>
          </a:xfrm>
        </p:spPr>
        <p:txBody>
          <a:bodyPr vert="horz" lIns="91440" tIns="45720" rIns="91440" bIns="45720" rtlCol="0" anchor="b">
            <a:norm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Correlation and Visualization</a:t>
            </a:r>
          </a:p>
        </p:txBody>
      </p:sp>
      <p:pic>
        <p:nvPicPr>
          <p:cNvPr id="1026" name="Picture 2">
            <a:extLst>
              <a:ext uri="{FF2B5EF4-FFF2-40B4-BE49-F238E27FC236}">
                <a16:creationId xmlns:a16="http://schemas.microsoft.com/office/drawing/2014/main" id="{20893350-CC6A-DAC0-62C3-8690A567F6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27100" y="2337520"/>
            <a:ext cx="4955126" cy="39393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DA4FCAA-E423-3185-E655-68DB77F19922}"/>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sz="1000"/>
              <a:pPr>
                <a:spcAft>
                  <a:spcPts val="600"/>
                </a:spcAft>
              </a:pPr>
              <a:t>6</a:t>
            </a:fld>
            <a:endParaRPr lang="en-US" sz="1000"/>
          </a:p>
        </p:txBody>
      </p:sp>
      <p:pic>
        <p:nvPicPr>
          <p:cNvPr id="5" name="Picture 4">
            <a:extLst>
              <a:ext uri="{FF2B5EF4-FFF2-40B4-BE49-F238E27FC236}">
                <a16:creationId xmlns:a16="http://schemas.microsoft.com/office/drawing/2014/main" id="{AFF43E9E-501C-E9E6-A66F-8EB277A0C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17308" y="2337520"/>
            <a:ext cx="4955126" cy="3741120"/>
          </a:xfrm>
          <a:prstGeom prst="rect">
            <a:avLst/>
          </a:prstGeom>
          <a:noFill/>
        </p:spPr>
      </p:pic>
    </p:spTree>
    <p:extLst>
      <p:ext uri="{BB962C8B-B14F-4D97-AF65-F5344CB8AC3E}">
        <p14:creationId xmlns:p14="http://schemas.microsoft.com/office/powerpoint/2010/main" val="4238811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cluster of data&#10;&#10;Description automatically generated">
            <a:extLst>
              <a:ext uri="{FF2B5EF4-FFF2-40B4-BE49-F238E27FC236}">
                <a16:creationId xmlns:a16="http://schemas.microsoft.com/office/drawing/2014/main" id="{65FD837C-35E3-57B9-8F11-DAA8B8C35C7D}"/>
              </a:ext>
            </a:extLst>
          </p:cNvPr>
          <p:cNvPicPr>
            <a:picLocks noChangeAspect="1"/>
          </p:cNvPicPr>
          <p:nvPr/>
        </p:nvPicPr>
        <p:blipFill>
          <a:blip r:embed="rId2"/>
          <a:stretch>
            <a:fillRect/>
          </a:stretch>
        </p:blipFill>
        <p:spPr>
          <a:xfrm>
            <a:off x="530537" y="2639447"/>
            <a:ext cx="4857045" cy="3662219"/>
          </a:xfrm>
          <a:prstGeom prst="rect">
            <a:avLst/>
          </a:prstGeom>
        </p:spPr>
      </p:pic>
      <p:sp>
        <p:nvSpPr>
          <p:cNvPr id="13" name="TextBox 12">
            <a:extLst>
              <a:ext uri="{FF2B5EF4-FFF2-40B4-BE49-F238E27FC236}">
                <a16:creationId xmlns:a16="http://schemas.microsoft.com/office/drawing/2014/main" id="{F17D1BEA-3471-51F8-0D5E-C3D3B340C816}"/>
              </a:ext>
            </a:extLst>
          </p:cNvPr>
          <p:cNvSpPr txBox="1"/>
          <p:nvPr/>
        </p:nvSpPr>
        <p:spPr>
          <a:xfrm>
            <a:off x="575429" y="6419778"/>
            <a:ext cx="4767263" cy="238268"/>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a:solidFill>
                  <a:srgbClr val="FFFFFF"/>
                </a:solidFill>
                <a:latin typeface="+mj-lt"/>
                <a:ea typeface="+mj-ea"/>
                <a:cs typeface="+mj-cs"/>
              </a:rPr>
              <a:t>Hierarchical Clustering</a:t>
            </a:r>
            <a:endParaRPr lang="en-US" sz="1300">
              <a:solidFill>
                <a:srgbClr val="FFFFFF"/>
              </a:solidFill>
            </a:endParaRPr>
          </a:p>
        </p:txBody>
      </p:sp>
      <p:pic>
        <p:nvPicPr>
          <p:cNvPr id="6" name="Picture 5" descr="A graph with a blue line and green line&#10;&#10;Description automatically generated">
            <a:extLst>
              <a:ext uri="{FF2B5EF4-FFF2-40B4-BE49-F238E27FC236}">
                <a16:creationId xmlns:a16="http://schemas.microsoft.com/office/drawing/2014/main" id="{28249EE5-A11E-34AF-370B-8DC793F47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97284" y="2582424"/>
            <a:ext cx="5583742" cy="3662219"/>
          </a:xfrm>
          <a:prstGeom prst="rect">
            <a:avLst/>
          </a:prstGeom>
        </p:spPr>
      </p:pic>
      <p:sp>
        <p:nvSpPr>
          <p:cNvPr id="14" name="TextBox 13">
            <a:extLst>
              <a:ext uri="{FF2B5EF4-FFF2-40B4-BE49-F238E27FC236}">
                <a16:creationId xmlns:a16="http://schemas.microsoft.com/office/drawing/2014/main" id="{814F1788-036E-77F9-AE26-480BF4DE7282}"/>
              </a:ext>
            </a:extLst>
          </p:cNvPr>
          <p:cNvSpPr txBox="1"/>
          <p:nvPr/>
        </p:nvSpPr>
        <p:spPr>
          <a:xfrm>
            <a:off x="5786437" y="6419777"/>
            <a:ext cx="5405437" cy="238269"/>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latin typeface="+mj-lt"/>
                <a:ea typeface="+mj-ea"/>
                <a:cs typeface="+mj-cs"/>
              </a:rPr>
              <a:t>K-Means Clustering</a:t>
            </a:r>
            <a:endParaRPr lang="en-US" sz="1300" dirty="0">
              <a:solidFill>
                <a:srgbClr val="FFFFFF"/>
              </a:solidFill>
            </a:endParaRPr>
          </a:p>
        </p:txBody>
      </p:sp>
      <p:sp>
        <p:nvSpPr>
          <p:cNvPr id="2" name="Title 1">
            <a:extLst>
              <a:ext uri="{FF2B5EF4-FFF2-40B4-BE49-F238E27FC236}">
                <a16:creationId xmlns:a16="http://schemas.microsoft.com/office/drawing/2014/main" id="{95D7827A-1D99-BEFA-40B8-C87E8378BD93}"/>
              </a:ext>
            </a:extLst>
          </p:cNvPr>
          <p:cNvSpPr>
            <a:spLocks noGrp="1"/>
          </p:cNvSpPr>
          <p:nvPr>
            <p:ph type="title"/>
          </p:nvPr>
        </p:nvSpPr>
        <p:spPr>
          <a:xfrm>
            <a:off x="854580" y="126858"/>
            <a:ext cx="10515600" cy="652970"/>
          </a:xfrm>
        </p:spPr>
        <p:txBody>
          <a:bodyPr vert="horz" lIns="91440" tIns="45720" rIns="91440" bIns="45720" rtlCol="0" anchor="ctr">
            <a:normAutofit/>
          </a:bodyPr>
          <a:lstStyle/>
          <a:p>
            <a:pPr algn="ctr"/>
            <a:r>
              <a:rPr lang="en-US" sz="4000" b="1" kern="1200" dirty="0">
                <a:solidFill>
                  <a:srgbClr val="C00000"/>
                </a:solidFill>
                <a:latin typeface="Times New Roman" panose="02020603050405020304" pitchFamily="18" charset="0"/>
                <a:cs typeface="Times New Roman" panose="02020603050405020304" pitchFamily="18" charset="0"/>
              </a:rPr>
              <a:t>Clustering</a:t>
            </a:r>
            <a:endParaRPr lang="en-US" sz="4000" kern="12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058F3A9-7F4E-965E-D7F5-D4B0A2935B66}"/>
              </a:ext>
            </a:extLst>
          </p:cNvPr>
          <p:cNvSpPr>
            <a:spLocks noGrp="1"/>
          </p:cNvSpPr>
          <p:nvPr>
            <p:ph type="sldNum" sz="quarter" idx="12"/>
          </p:nvPr>
        </p:nvSpPr>
        <p:spPr/>
        <p:txBody>
          <a:bodyPr vert="horz" lIns="91440" tIns="45720" rIns="91440" bIns="45720" rtlCol="0" anchor="ctr">
            <a:normAutofit/>
          </a:bodyPr>
          <a:lstStyle/>
          <a:p>
            <a:pPr>
              <a:spcAft>
                <a:spcPts val="600"/>
              </a:spcAft>
            </a:pPr>
            <a:fld id="{6DDD22A6-0D33-4219-A06E-4DD1A234E252}" type="slidenum">
              <a:rPr lang="en-US"/>
              <a:pPr>
                <a:spcAft>
                  <a:spcPts val="600"/>
                </a:spcAft>
              </a:pPr>
              <a:t>7</a:t>
            </a:fld>
            <a:endParaRPr lang="en-US"/>
          </a:p>
        </p:txBody>
      </p:sp>
      <p:sp>
        <p:nvSpPr>
          <p:cNvPr id="7" name="TextBox 6">
            <a:extLst>
              <a:ext uri="{FF2B5EF4-FFF2-40B4-BE49-F238E27FC236}">
                <a16:creationId xmlns:a16="http://schemas.microsoft.com/office/drawing/2014/main" id="{E0D344E9-C217-303E-0C2C-A0F422AF8FA5}"/>
              </a:ext>
            </a:extLst>
          </p:cNvPr>
          <p:cNvSpPr txBox="1"/>
          <p:nvPr/>
        </p:nvSpPr>
        <p:spPr>
          <a:xfrm>
            <a:off x="575429" y="556334"/>
            <a:ext cx="6750328" cy="1850956"/>
          </a:xfrm>
          <a:prstGeom prst="rect">
            <a:avLst/>
          </a:prstGeom>
          <a:noFill/>
        </p:spPr>
        <p:txBody>
          <a:bodyPr wrap="square">
            <a:spAutoFit/>
          </a:bodyPr>
          <a:lstStyle/>
          <a:p>
            <a:pPr marL="6350" marR="0" indent="-6350">
              <a:lnSpc>
                <a:spcPct val="103000"/>
              </a:lnSpc>
              <a:spcBef>
                <a:spcPts val="1200"/>
              </a:spcBef>
              <a:spcAft>
                <a:spcPts val="0"/>
              </a:spcAft>
            </a:pPr>
            <a:r>
              <a:rPr lang="en-US"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K-means Clustering:</a:t>
            </a:r>
          </a:p>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Choose the number of clusters</a:t>
            </a:r>
          </a:p>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Specify cluster seeds</a:t>
            </a:r>
          </a:p>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Calculate the centroid (geometrical center)</a:t>
            </a:r>
          </a:p>
          <a:p>
            <a:pPr marL="342900" marR="10795" lvl="0" indent="-342900" algn="just">
              <a:lnSpc>
                <a:spcPct val="107000"/>
              </a:lnSpc>
              <a:spcBef>
                <a:spcPts val="0"/>
              </a:spcBef>
              <a:spcAft>
                <a:spcPts val="800"/>
              </a:spcAft>
              <a:buFont typeface="+mj-lt"/>
              <a:buAutoNum type="arabicPeriod"/>
            </a:pPr>
            <a:r>
              <a:rPr lang="en-US"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Repeat until the centroids stop changing</a:t>
            </a:r>
          </a:p>
        </p:txBody>
      </p:sp>
    </p:spTree>
    <p:extLst>
      <p:ext uri="{BB962C8B-B14F-4D97-AF65-F5344CB8AC3E}">
        <p14:creationId xmlns:p14="http://schemas.microsoft.com/office/powerpoint/2010/main" val="1308467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3549-4811-50E7-24DB-254D6D967830}"/>
              </a:ext>
            </a:extLst>
          </p:cNvPr>
          <p:cNvSpPr>
            <a:spLocks noGrp="1"/>
          </p:cNvSpPr>
          <p:nvPr>
            <p:ph type="ctrTitle"/>
          </p:nvPr>
        </p:nvSpPr>
        <p:spPr>
          <a:xfrm>
            <a:off x="2325742" y="174249"/>
            <a:ext cx="6894576" cy="655310"/>
          </a:xfrm>
        </p:spPr>
        <p:txBody>
          <a:bodyPr vert="horz" lIns="91440" tIns="45720" rIns="91440" bIns="45720" rtlCol="0" anchor="b">
            <a:normAutofit/>
          </a:bodyPr>
          <a:lstStyle/>
          <a:p>
            <a:r>
              <a:rPr lang="en-US" sz="4000" b="1" dirty="0">
                <a:solidFill>
                  <a:srgbClr val="C00000"/>
                </a:solidFill>
                <a:latin typeface="Times New Roman" panose="02020603050405020304" pitchFamily="18" charset="0"/>
                <a:cs typeface="Times New Roman" panose="02020603050405020304" pitchFamily="18" charset="0"/>
              </a:rPr>
              <a:t>Results</a:t>
            </a:r>
          </a:p>
        </p:txBody>
      </p:sp>
      <p:sp>
        <p:nvSpPr>
          <p:cNvPr id="3" name="Subtitle 2">
            <a:extLst>
              <a:ext uri="{FF2B5EF4-FFF2-40B4-BE49-F238E27FC236}">
                <a16:creationId xmlns:a16="http://schemas.microsoft.com/office/drawing/2014/main" id="{B2276183-C4C5-983E-AECA-66406EB7ECAF}"/>
              </a:ext>
            </a:extLst>
          </p:cNvPr>
          <p:cNvSpPr>
            <a:spLocks noGrp="1"/>
          </p:cNvSpPr>
          <p:nvPr>
            <p:ph type="subTitle" idx="1"/>
          </p:nvPr>
        </p:nvSpPr>
        <p:spPr>
          <a:xfrm>
            <a:off x="310928" y="2833492"/>
            <a:ext cx="5649884" cy="3850259"/>
          </a:xfrm>
        </p:spPr>
        <p:txBody>
          <a:bodyPr vert="horz" lIns="91440" tIns="45720" rIns="91440" bIns="45720" rtlCol="0">
            <a:normAutofit/>
          </a:bodyPr>
          <a:lstStyle/>
          <a:p>
            <a:pPr marL="171450" indent="-228600" algn="l">
              <a:buFont typeface="Arial" panose="020B0604020202020204" pitchFamily="34" charset="0"/>
              <a:buChar char="•"/>
            </a:pPr>
            <a:r>
              <a:rPr lang="en-US" sz="1400" dirty="0"/>
              <a:t>For segment 0, sex ratio 50% for males and 50% for females. 69% are married. Their avg age is 56. Education level is highest compared to other segments. Annual income is also highest compared to other segments. We labelled this segment as Prosperous.</a:t>
            </a:r>
          </a:p>
          <a:p>
            <a:pPr marL="171450" indent="-228600" algn="l">
              <a:buFont typeface="Arial" panose="020B0604020202020204" pitchFamily="34" charset="0"/>
              <a:buChar char="•"/>
            </a:pPr>
            <a:r>
              <a:rPr lang="en-US" sz="1400" dirty="0"/>
              <a:t>For segment 1, 35% are females and almost all are single. Their avg age is 36. Their education level is low on average as compared to other segments. Annual income is lowest compared to other segments. And they live in small cities. We labelled this segment them Marginalized.</a:t>
            </a:r>
          </a:p>
          <a:p>
            <a:pPr marL="171450" indent="-228600" algn="l">
              <a:buFont typeface="Arial" panose="020B0604020202020204" pitchFamily="34" charset="0"/>
              <a:buChar char="•"/>
            </a:pPr>
            <a:r>
              <a:rPr lang="en-US" sz="1400" dirty="0"/>
              <a:t>For segment 2, 85% are females and all are in relationships. Their avg age in 29. They have medium level of education, average income and middle management jobs. They seem equally distributed between small, mid-sized and big cities. They are avg in most parameters, so we labelled this segment as Ordinary.</a:t>
            </a:r>
          </a:p>
          <a:p>
            <a:pPr marL="171450" indent="-228600" algn="l">
              <a:buFont typeface="Arial" panose="020B0604020202020204" pitchFamily="34" charset="0"/>
              <a:buChar char="•"/>
            </a:pPr>
            <a:r>
              <a:rPr lang="en-US" sz="1400" dirty="0"/>
              <a:t>For segment 3, it comprises almost entirely of men, less than 20% of whom are in relationships. Avg age is 36. They relatively have low Education paired with high level of annual income. Most of this segment lives in big or middle-sized cities.</a:t>
            </a:r>
          </a:p>
        </p:txBody>
      </p:sp>
      <p:sp>
        <p:nvSpPr>
          <p:cNvPr id="4" name="Slide Number Placeholder 3">
            <a:extLst>
              <a:ext uri="{FF2B5EF4-FFF2-40B4-BE49-F238E27FC236}">
                <a16:creationId xmlns:a16="http://schemas.microsoft.com/office/drawing/2014/main" id="{9C47B4DD-8DC6-2CA8-54EA-1F3367BE6A0A}"/>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6DDD22A6-0D33-4219-A06E-4DD1A234E252}" type="slidenum">
              <a:rPr lang="en-US"/>
              <a:pPr>
                <a:spcAft>
                  <a:spcPts val="600"/>
                </a:spcAft>
                <a:defRPr/>
              </a:pPr>
              <a:t>8</a:t>
            </a:fld>
            <a:endParaRPr lang="en-US"/>
          </a:p>
        </p:txBody>
      </p:sp>
      <p:pic>
        <p:nvPicPr>
          <p:cNvPr id="6" name="Picture 5">
            <a:extLst>
              <a:ext uri="{FF2B5EF4-FFF2-40B4-BE49-F238E27FC236}">
                <a16:creationId xmlns:a16="http://schemas.microsoft.com/office/drawing/2014/main" id="{E21D4A52-A3A4-DC25-59C4-5F8404F68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156825" y="1354530"/>
            <a:ext cx="5659743" cy="4527795"/>
          </a:xfrm>
          <a:prstGeom prst="rect">
            <a:avLst/>
          </a:prstGeom>
          <a:noFill/>
        </p:spPr>
      </p:pic>
      <p:pic>
        <p:nvPicPr>
          <p:cNvPr id="5" name="Picture 4" descr="A screenshot of a graph&#10;&#10;Description automatically generated">
            <a:extLst>
              <a:ext uri="{FF2B5EF4-FFF2-40B4-BE49-F238E27FC236}">
                <a16:creationId xmlns:a16="http://schemas.microsoft.com/office/drawing/2014/main" id="{F889EA2B-A5FD-BEC5-77BE-C60ED94EA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26" y="1219044"/>
            <a:ext cx="5778889" cy="1405955"/>
          </a:xfrm>
          <a:prstGeom prst="rect">
            <a:avLst/>
          </a:prstGeom>
        </p:spPr>
      </p:pic>
    </p:spTree>
    <p:extLst>
      <p:ext uri="{BB962C8B-B14F-4D97-AF65-F5344CB8AC3E}">
        <p14:creationId xmlns:p14="http://schemas.microsoft.com/office/powerpoint/2010/main" val="333573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D58F-77D4-2CB6-CE7C-572BE185BE98}"/>
              </a:ext>
            </a:extLst>
          </p:cNvPr>
          <p:cNvSpPr>
            <a:spLocks noGrp="1"/>
          </p:cNvSpPr>
          <p:nvPr>
            <p:ph type="title"/>
          </p:nvPr>
        </p:nvSpPr>
        <p:spPr>
          <a:xfrm>
            <a:off x="630936" y="57528"/>
            <a:ext cx="10930128" cy="722945"/>
          </a:xfrm>
        </p:spPr>
        <p:txBody>
          <a:bodyPr anchor="b">
            <a:noAutofit/>
          </a:bodyPr>
          <a:lstStyle/>
          <a:p>
            <a:pPr algn="ctr"/>
            <a:r>
              <a:rPr lang="en" sz="4000" b="1" dirty="0">
                <a:solidFill>
                  <a:srgbClr val="C00000"/>
                </a:solidFill>
                <a:latin typeface="Times New Roman"/>
                <a:cs typeface="Times New Roman"/>
              </a:rPr>
              <a:t>Principal Component Analysis (PCA)</a:t>
            </a:r>
            <a:endParaRPr lang="en-US" sz="4000" b="1" dirty="0">
              <a:solidFill>
                <a:srgbClr val="C00000"/>
              </a:solidFill>
            </a:endParaRPr>
          </a:p>
        </p:txBody>
      </p:sp>
      <p:graphicFrame>
        <p:nvGraphicFramePr>
          <p:cNvPr id="13" name="Content Placeholder 2">
            <a:extLst>
              <a:ext uri="{FF2B5EF4-FFF2-40B4-BE49-F238E27FC236}">
                <a16:creationId xmlns:a16="http://schemas.microsoft.com/office/drawing/2014/main" id="{37DA4466-331A-7C5B-4D78-DC3975E358F3}"/>
              </a:ext>
            </a:extLst>
          </p:cNvPr>
          <p:cNvGraphicFramePr>
            <a:graphicFrameLocks noGrp="1"/>
          </p:cNvGraphicFramePr>
          <p:nvPr>
            <p:ph idx="1"/>
            <p:extLst>
              <p:ext uri="{D42A27DB-BD31-4B8C-83A1-F6EECF244321}">
                <p14:modId xmlns:p14="http://schemas.microsoft.com/office/powerpoint/2010/main" val="691164770"/>
              </p:ext>
            </p:extLst>
          </p:nvPr>
        </p:nvGraphicFramePr>
        <p:xfrm>
          <a:off x="171429" y="2859961"/>
          <a:ext cx="5708017" cy="3998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E8E2CC6-DED2-E0A6-C642-22E3B59B537C}"/>
              </a:ext>
            </a:extLst>
          </p:cNvPr>
          <p:cNvSpPr>
            <a:spLocks noGrp="1"/>
          </p:cNvSpPr>
          <p:nvPr>
            <p:ph type="sldNum" sz="quarter" idx="12"/>
          </p:nvPr>
        </p:nvSpPr>
        <p:spPr/>
        <p:txBody>
          <a:bodyPr>
            <a:normAutofit/>
          </a:bodyPr>
          <a:lstStyle/>
          <a:p>
            <a:pPr>
              <a:spcAft>
                <a:spcPts val="600"/>
              </a:spcAft>
            </a:pPr>
            <a:fld id="{6DDD22A6-0D33-4219-A06E-4DD1A234E252}" type="slidenum">
              <a:rPr lang="en-IN" smtClean="0"/>
              <a:pPr>
                <a:spcAft>
                  <a:spcPts val="600"/>
                </a:spcAft>
              </a:pPr>
              <a:t>9</a:t>
            </a:fld>
            <a:endParaRPr lang="en-IN"/>
          </a:p>
        </p:txBody>
      </p:sp>
      <p:pic>
        <p:nvPicPr>
          <p:cNvPr id="3" name="Picture 2">
            <a:extLst>
              <a:ext uri="{FF2B5EF4-FFF2-40B4-BE49-F238E27FC236}">
                <a16:creationId xmlns:a16="http://schemas.microsoft.com/office/drawing/2014/main" id="{1F6D8D5F-6108-7526-A199-20186A778E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429" y="2515568"/>
            <a:ext cx="5564224" cy="518628"/>
          </a:xfrm>
          <a:prstGeom prst="rect">
            <a:avLst/>
          </a:prstGeom>
        </p:spPr>
      </p:pic>
      <p:sp>
        <p:nvSpPr>
          <p:cNvPr id="7" name="TextBox 6">
            <a:extLst>
              <a:ext uri="{FF2B5EF4-FFF2-40B4-BE49-F238E27FC236}">
                <a16:creationId xmlns:a16="http://schemas.microsoft.com/office/drawing/2014/main" id="{E1D9D2AB-908E-B31F-193E-B5F854EE443B}"/>
              </a:ext>
            </a:extLst>
          </p:cNvPr>
          <p:cNvSpPr txBox="1"/>
          <p:nvPr/>
        </p:nvSpPr>
        <p:spPr>
          <a:xfrm>
            <a:off x="171429" y="1797294"/>
            <a:ext cx="609442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attribute shows how much variance is explained by each of the seven individual components.</a:t>
            </a:r>
          </a:p>
        </p:txBody>
      </p:sp>
      <p:pic>
        <p:nvPicPr>
          <p:cNvPr id="1028" name="Picture 4">
            <a:extLst>
              <a:ext uri="{FF2B5EF4-FFF2-40B4-BE49-F238E27FC236}">
                <a16:creationId xmlns:a16="http://schemas.microsoft.com/office/drawing/2014/main" id="{E3BB482C-5118-2EDA-9E7F-6EF18D3312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0223" y="1791093"/>
            <a:ext cx="5723987" cy="44394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3F1F4C3-F2D6-2099-27B1-219FCD99083C}"/>
              </a:ext>
            </a:extLst>
          </p:cNvPr>
          <p:cNvSpPr txBox="1"/>
          <p:nvPr/>
        </p:nvSpPr>
        <p:spPr>
          <a:xfrm>
            <a:off x="1767100" y="852843"/>
            <a:ext cx="8512278" cy="665118"/>
          </a:xfrm>
          <a:prstGeom prst="rect">
            <a:avLst/>
          </a:prstGeom>
          <a:noFill/>
        </p:spPr>
        <p:txBody>
          <a:bodyPr wrap="square">
            <a:spAutoFit/>
          </a:bodyPr>
          <a:lstStyle/>
          <a:p>
            <a:pPr marL="0" marR="10795" indent="0" algn="just">
              <a:lnSpc>
                <a:spcPct val="107000"/>
              </a:lnSpc>
              <a:spcBef>
                <a:spcPts val="0"/>
              </a:spcBef>
              <a:spcAft>
                <a:spcPts val="800"/>
              </a:spcAft>
            </a:pPr>
            <a:r>
              <a:rPr lang="en-US" sz="1800" kern="100" dirty="0">
                <a:solidFill>
                  <a:srgbClr val="000000"/>
                </a:solidFill>
                <a:effectLst/>
                <a:latin typeface="Times New Roman" panose="02020603050405020304" pitchFamily="18" charset="0"/>
                <a:ea typeface="Times New Roman" panose="02020603050405020304" pitchFamily="18" charset="0"/>
              </a:rPr>
              <a:t>The goal of PCA is to find the best possible subspace which explain most of the variance. Most commonly it is used to reduce the dimensionality (number of features) of a problem.</a:t>
            </a:r>
            <a:endParaRPr lang="en-US" sz="11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682744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3056</TotalTime>
  <Words>2276</Words>
  <Application>Microsoft Office PowerPoint</Application>
  <PresentationFormat>Widescreen</PresentationFormat>
  <Paragraphs>240</Paragraphs>
  <Slides>28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Söhne</vt:lpstr>
      <vt:lpstr>Times New Roman</vt:lpstr>
      <vt:lpstr>Wingdings</vt:lpstr>
      <vt:lpstr>Office Theme</vt:lpstr>
      <vt:lpstr>Coherent Consumer Behavioral Analysis</vt:lpstr>
      <vt:lpstr>Problem Statement</vt:lpstr>
      <vt:lpstr>Introduction</vt:lpstr>
      <vt:lpstr>PowerPoint Presentation</vt:lpstr>
      <vt:lpstr>PowerPoint Presentation</vt:lpstr>
      <vt:lpstr>Correlation and Visualization</vt:lpstr>
      <vt:lpstr>Clustering</vt:lpstr>
      <vt:lpstr>Results</vt:lpstr>
      <vt:lpstr>Principal Component Analysis (PCA)</vt:lpstr>
      <vt:lpstr>PCA Results</vt:lpstr>
      <vt:lpstr>K Means Clustering with PCA Results</vt:lpstr>
      <vt:lpstr>Milestone 2: Purchase Analysis</vt:lpstr>
      <vt:lpstr>PowerPoint Presentation</vt:lpstr>
      <vt:lpstr>Exploratory Data Analysis</vt:lpstr>
      <vt:lpstr>Correlation Heat Map</vt:lpstr>
      <vt:lpstr>Univariate Analysis for Numerical and Categorical Columns</vt:lpstr>
      <vt:lpstr>PowerPoint Presentation</vt:lpstr>
      <vt:lpstr>PowerPoint Presentation</vt:lpstr>
      <vt:lpstr>PowerPoint Presentation</vt:lpstr>
      <vt:lpstr>Descriptive Analysis by Segmentation</vt:lpstr>
      <vt:lpstr>PowerPoint Presentation</vt:lpstr>
      <vt:lpstr>Brand Choice</vt:lpstr>
      <vt:lpstr>Purchase Probability Model</vt:lpstr>
      <vt:lpstr>PowerPoint Presentation</vt:lpstr>
      <vt:lpstr>Purchase Probability by Segments</vt:lpstr>
      <vt:lpstr>Purchase Probability With and Without Promotion Feature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Of Semester Project on  A Functional Website For Book Rating With Automated Book Review System Using Extractive Text Summarization  by  Divyansh Ganotra 101904177 under the supervision of</dc:title>
  <dc:creator>Divyansh Ganotra</dc:creator>
  <cp:lastModifiedBy>Yash Sharma</cp:lastModifiedBy>
  <cp:revision>840</cp:revision>
  <dcterms:created xsi:type="dcterms:W3CDTF">2023-06-19T17:50:20Z</dcterms:created>
  <dcterms:modified xsi:type="dcterms:W3CDTF">2024-03-20T07:40:33Z</dcterms:modified>
</cp:coreProperties>
</file>